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3" r:id="rId3"/>
    <p:sldId id="753" r:id="rId4"/>
    <p:sldId id="704" r:id="rId5"/>
    <p:sldId id="646" r:id="rId6"/>
    <p:sldId id="708" r:id="rId7"/>
    <p:sldId id="673" r:id="rId8"/>
    <p:sldId id="714" r:id="rId9"/>
    <p:sldId id="715" r:id="rId10"/>
    <p:sldId id="705" r:id="rId11"/>
    <p:sldId id="706" r:id="rId12"/>
    <p:sldId id="707" r:id="rId13"/>
    <p:sldId id="647" r:id="rId14"/>
    <p:sldId id="733" r:id="rId15"/>
    <p:sldId id="734" r:id="rId16"/>
    <p:sldId id="737" r:id="rId17"/>
    <p:sldId id="713" r:id="rId18"/>
    <p:sldId id="756" r:id="rId19"/>
    <p:sldId id="648" r:id="rId20"/>
    <p:sldId id="747" r:id="rId21"/>
    <p:sldId id="649" r:id="rId22"/>
    <p:sldId id="650" r:id="rId23"/>
    <p:sldId id="716" r:id="rId24"/>
    <p:sldId id="717" r:id="rId25"/>
    <p:sldId id="651" r:id="rId26"/>
    <p:sldId id="652" r:id="rId27"/>
    <p:sldId id="653" r:id="rId28"/>
    <p:sldId id="743" r:id="rId29"/>
    <p:sldId id="744" r:id="rId30"/>
    <p:sldId id="745" r:id="rId31"/>
    <p:sldId id="746" r:id="rId32"/>
    <p:sldId id="742" r:id="rId33"/>
    <p:sldId id="729" r:id="rId34"/>
    <p:sldId id="738" r:id="rId35"/>
    <p:sldId id="739" r:id="rId36"/>
    <p:sldId id="740" r:id="rId37"/>
    <p:sldId id="748" r:id="rId38"/>
    <p:sldId id="749" r:id="rId39"/>
    <p:sldId id="750" r:id="rId40"/>
    <p:sldId id="751" r:id="rId41"/>
    <p:sldId id="731" r:id="rId42"/>
    <p:sldId id="677" r:id="rId43"/>
    <p:sldId id="752" r:id="rId44"/>
    <p:sldId id="666" r:id="rId45"/>
    <p:sldId id="672" r:id="rId46"/>
  </p:sldIdLst>
  <p:sldSz cx="9144000" cy="6858000" type="screen4x3"/>
  <p:notesSz cx="6858000" cy="9144000"/>
  <p:custDataLst>
    <p:tags r:id="rId48"/>
  </p:custDataLst>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meulen, Lucie" initials="V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9C35"/>
    <a:srgbClr val="FFFFFF"/>
    <a:srgbClr val="34B233"/>
    <a:srgbClr val="000000"/>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FD4443E-F989-4FC4-A0C8-D5A2AF1F390B}" styleName="Stijl, donker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ijl, donker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ijl, donker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ijl, donker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4" autoAdjust="0"/>
    <p:restoredTop sz="82667" autoAdjust="0"/>
  </p:normalViewPr>
  <p:slideViewPr>
    <p:cSldViewPr snapToGrid="0" showGuides="1">
      <p:cViewPr varScale="1">
        <p:scale>
          <a:sx n="69" d="100"/>
          <a:sy n="69" d="100"/>
        </p:scale>
        <p:origin x="-1147" y="-77"/>
      </p:cViewPr>
      <p:guideLst>
        <p:guide orient="horz" pos="1219"/>
        <p:guide orient="horz" pos="147"/>
        <p:guide orient="horz"/>
        <p:guide orient="horz" pos="3756"/>
        <p:guide pos="339"/>
        <p:guide pos="5633"/>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AC61C3-A8C1-4316-A1AB-2720218D43D9}" type="datetimeFigureOut">
              <a:rPr lang="nl-NL" smtClean="0"/>
              <a:pPr/>
              <a:t>16-6-2014</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9B733F-8C35-43FB-A0DA-DAD574EEFF87}" type="slidenum">
              <a:rPr lang="nl-NL" smtClean="0"/>
              <a:pPr/>
              <a:t>‹#›</a:t>
            </a:fld>
            <a:endParaRPr lang="nl-NL"/>
          </a:p>
        </p:txBody>
      </p:sp>
    </p:spTree>
    <p:extLst>
      <p:ext uri="{BB962C8B-B14F-4D97-AF65-F5344CB8AC3E}">
        <p14:creationId xmlns:p14="http://schemas.microsoft.com/office/powerpoint/2010/main" val="2157966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10</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11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12</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DBB44E-7E09-4837-8949-4F4A700E7176}" type="slidenum">
              <a:rPr lang="nl-NL"/>
              <a:pPr>
                <a:defRPr/>
              </a:pPr>
              <a:t>13</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jdelijke aanduiding voor dia-afbeelding 1"/>
          <p:cNvSpPr>
            <a:spLocks noGrp="1" noRot="1" noChangeAspect="1" noTextEdit="1"/>
          </p:cNvSpPr>
          <p:nvPr>
            <p:ph type="sldImg"/>
          </p:nvPr>
        </p:nvSpPr>
        <p:spPr>
          <a:xfrm>
            <a:off x="1143000" y="685800"/>
            <a:ext cx="4572000" cy="3429000"/>
          </a:xfrm>
          <a:ln/>
        </p:spPr>
      </p:sp>
      <p:sp>
        <p:nvSpPr>
          <p:cNvPr id="112643" name="Tijdelijke aanduiding voor notities 2"/>
          <p:cNvSpPr>
            <a:spLocks noGrp="1"/>
          </p:cNvSpPr>
          <p:nvPr>
            <p:ph type="body" idx="1"/>
          </p:nvPr>
        </p:nvSpPr>
        <p:spPr>
          <a:noFill/>
          <a:ln/>
        </p:spPr>
        <p:txBody>
          <a:bodyPr/>
          <a:lstStyle/>
          <a:p>
            <a:endParaRPr lang="nl-NL" smtClean="0"/>
          </a:p>
        </p:txBody>
      </p:sp>
      <p:sp>
        <p:nvSpPr>
          <p:cNvPr id="93188" name="Tijdelijke aanduiding voor dianummer 3"/>
          <p:cNvSpPr>
            <a:spLocks noGrp="1"/>
          </p:cNvSpPr>
          <p:nvPr>
            <p:ph type="sldNum" sz="quarter" idx="5"/>
          </p:nvPr>
        </p:nvSpPr>
        <p:spPr/>
        <p:txBody>
          <a:bodyPr/>
          <a:lstStyle/>
          <a:p>
            <a:pPr>
              <a:defRPr/>
            </a:pPr>
            <a:fld id="{FDD997E1-EE6F-42BC-8011-3B9EC671A600}" type="slidenum">
              <a:rPr lang="nl-NL" smtClean="0"/>
              <a:pPr>
                <a:defRPr/>
              </a:pPr>
              <a:t>14</a:t>
            </a:fld>
            <a:endParaRPr lang="nl-N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14DCB067-DC98-4C05-AAD3-0D6F72F63D3A}" type="slidenum">
              <a:rPr lang="nl-NL" smtClean="0"/>
              <a:pPr/>
              <a:t>15</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8BEA3F-6FB4-4D0A-A373-6C9A3B7E01D7}" type="slidenum">
              <a:rPr lang="nl-NL" smtClean="0"/>
              <a:pPr/>
              <a:t>16</a:t>
            </a:fld>
            <a:endParaRPr lang="nl-N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17</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18</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94F82FF2-17B6-4A0A-AD7C-FA7A1DAFA20A}" type="slidenum">
              <a:rPr lang="nl-NL" smtClean="0"/>
              <a:pPr>
                <a:defRPr/>
              </a:pPr>
              <a:t>19</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xfrm>
            <a:off x="1143000" y="685800"/>
            <a:ext cx="4572000" cy="3429000"/>
          </a:xfrm>
          <a:ln/>
        </p:spPr>
      </p:sp>
      <p:sp>
        <p:nvSpPr>
          <p:cNvPr id="62467" name="Tijdelijke aanduiding voor notities 2"/>
          <p:cNvSpPr>
            <a:spLocks noGrp="1"/>
          </p:cNvSpPr>
          <p:nvPr>
            <p:ph type="body" idx="1"/>
          </p:nvPr>
        </p:nvSpPr>
        <p:spPr>
          <a:noFill/>
          <a:ln/>
        </p:spPr>
        <p:txBody>
          <a:bodyPr/>
          <a:lstStyle/>
          <a:p>
            <a:pPr eaLnBrk="1" hangingPunct="1"/>
            <a:endParaRPr lang="nl-NL" smtClean="0"/>
          </a:p>
        </p:txBody>
      </p:sp>
      <p:sp>
        <p:nvSpPr>
          <p:cNvPr id="55300" name="Tijdelijke aanduiding voor dianummer 3"/>
          <p:cNvSpPr>
            <a:spLocks noGrp="1"/>
          </p:cNvSpPr>
          <p:nvPr>
            <p:ph type="sldNum" sz="quarter" idx="5"/>
          </p:nvPr>
        </p:nvSpPr>
        <p:spPr/>
        <p:txBody>
          <a:bodyPr/>
          <a:lstStyle/>
          <a:p>
            <a:pPr>
              <a:defRPr/>
            </a:pPr>
            <a:fld id="{80585DD6-7AEE-4B1E-8388-765BCC132C73}" type="slidenum">
              <a:rPr lang="en-US" smtClean="0"/>
              <a:pPr>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20</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94F82FF2-17B6-4A0A-AD7C-FA7A1DAFA20A}" type="slidenum">
              <a:rPr lang="nl-NL" smtClean="0"/>
              <a:pPr>
                <a:defRPr/>
              </a:pPr>
              <a:t>21</a:t>
            </a:fld>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dia-afbeelding 1"/>
          <p:cNvSpPr>
            <a:spLocks noGrp="1" noRot="1" noChangeAspect="1" noTextEdit="1"/>
          </p:cNvSpPr>
          <p:nvPr>
            <p:ph type="sldImg"/>
          </p:nvPr>
        </p:nvSpPr>
        <p:spPr>
          <a:xfrm>
            <a:off x="1143000" y="685800"/>
            <a:ext cx="4572000" cy="3429000"/>
          </a:xfrm>
          <a:ln/>
        </p:spPr>
      </p:sp>
      <p:sp>
        <p:nvSpPr>
          <p:cNvPr id="2662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Vanaf 1991 cumulatief (opgeteld): in 2050 2 miljoen keer iemand met een erithema migrans bij de aanname dat de toename zich voortzet als in de voorgaande jaren. Gegevens uit 1994, 2001, 2005 en 2009. 1994: 6.000 x rode ring. 2001: 12.000x. 2005: 17.000x. 2009: 22.000. In 2009 bijna verviervoudigd ten opzichte van 1994.</a:t>
            </a:r>
          </a:p>
        </p:txBody>
      </p:sp>
      <p:sp>
        <p:nvSpPr>
          <p:cNvPr id="2662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i="1" u="sng">
                <a:solidFill>
                  <a:schemeClr val="tx1"/>
                </a:solidFill>
                <a:latin typeface="News Gothic" pitchFamily="34" charset="0"/>
              </a:defRPr>
            </a:lvl1pPr>
            <a:lvl2pPr marL="742950" indent="-285750">
              <a:defRPr sz="1400" b="1" i="1" u="sng">
                <a:solidFill>
                  <a:schemeClr val="tx1"/>
                </a:solidFill>
                <a:latin typeface="News Gothic" pitchFamily="34" charset="0"/>
              </a:defRPr>
            </a:lvl2pPr>
            <a:lvl3pPr marL="1143000" indent="-228600">
              <a:defRPr sz="1400" b="1" i="1" u="sng">
                <a:solidFill>
                  <a:schemeClr val="tx1"/>
                </a:solidFill>
                <a:latin typeface="News Gothic" pitchFamily="34" charset="0"/>
              </a:defRPr>
            </a:lvl3pPr>
            <a:lvl4pPr marL="1600200" indent="-228600">
              <a:defRPr sz="1400" b="1" i="1" u="sng">
                <a:solidFill>
                  <a:schemeClr val="tx1"/>
                </a:solidFill>
                <a:latin typeface="News Gothic" pitchFamily="34" charset="0"/>
              </a:defRPr>
            </a:lvl4pPr>
            <a:lvl5pPr marL="2057400" indent="-228600">
              <a:defRPr sz="1400" b="1" i="1" u="sng">
                <a:solidFill>
                  <a:schemeClr val="tx1"/>
                </a:solidFill>
                <a:latin typeface="News Gothic" pitchFamily="34" charset="0"/>
              </a:defRPr>
            </a:lvl5pPr>
            <a:lvl6pPr marL="2514600" indent="-228600" eaLnBrk="0" fontAlgn="base" hangingPunct="0">
              <a:spcBef>
                <a:spcPct val="0"/>
              </a:spcBef>
              <a:spcAft>
                <a:spcPct val="0"/>
              </a:spcAft>
              <a:defRPr sz="1400" b="1" i="1" u="sng">
                <a:solidFill>
                  <a:schemeClr val="tx1"/>
                </a:solidFill>
                <a:latin typeface="News Gothic" pitchFamily="34" charset="0"/>
              </a:defRPr>
            </a:lvl6pPr>
            <a:lvl7pPr marL="2971800" indent="-228600" eaLnBrk="0" fontAlgn="base" hangingPunct="0">
              <a:spcBef>
                <a:spcPct val="0"/>
              </a:spcBef>
              <a:spcAft>
                <a:spcPct val="0"/>
              </a:spcAft>
              <a:defRPr sz="1400" b="1" i="1" u="sng">
                <a:solidFill>
                  <a:schemeClr val="tx1"/>
                </a:solidFill>
                <a:latin typeface="News Gothic" pitchFamily="34" charset="0"/>
              </a:defRPr>
            </a:lvl7pPr>
            <a:lvl8pPr marL="3429000" indent="-228600" eaLnBrk="0" fontAlgn="base" hangingPunct="0">
              <a:spcBef>
                <a:spcPct val="0"/>
              </a:spcBef>
              <a:spcAft>
                <a:spcPct val="0"/>
              </a:spcAft>
              <a:defRPr sz="1400" b="1" i="1" u="sng">
                <a:solidFill>
                  <a:schemeClr val="tx1"/>
                </a:solidFill>
                <a:latin typeface="News Gothic" pitchFamily="34" charset="0"/>
              </a:defRPr>
            </a:lvl8pPr>
            <a:lvl9pPr marL="3886200" indent="-228600" eaLnBrk="0" fontAlgn="base" hangingPunct="0">
              <a:spcBef>
                <a:spcPct val="0"/>
              </a:spcBef>
              <a:spcAft>
                <a:spcPct val="0"/>
              </a:spcAft>
              <a:defRPr sz="1400" b="1" i="1" u="sng">
                <a:solidFill>
                  <a:schemeClr val="tx1"/>
                </a:solidFill>
                <a:latin typeface="News Gothic" pitchFamily="34" charset="0"/>
              </a:defRPr>
            </a:lvl9pPr>
          </a:lstStyle>
          <a:p>
            <a:fld id="{FFA585C6-DB90-4B65-ADA5-A34F54FE5BEA}" type="slidenum">
              <a:rPr lang="nl-NL" sz="1200" b="0" i="0" u="none" smtClean="0">
                <a:latin typeface="Times New Roman" pitchFamily="18" charset="0"/>
              </a:rPr>
              <a:pPr/>
              <a:t>22</a:t>
            </a:fld>
            <a:endParaRPr lang="nl-NL" sz="1200" b="0" i="0" u="none"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23</a:t>
            </a:fld>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GB" sz="1200" b="0" kern="1200" dirty="0" smtClean="0">
                <a:solidFill>
                  <a:schemeClr val="tx1"/>
                </a:solidFill>
                <a:effectLst/>
                <a:latin typeface="+mn-lt"/>
                <a:ea typeface="+mn-ea"/>
                <a:cs typeface="+mn-cs"/>
              </a:rPr>
              <a:t>Rood: </a:t>
            </a:r>
            <a:r>
              <a:rPr lang="en-GB" sz="1200" b="0" kern="1200" dirty="0" err="1" smtClean="0">
                <a:solidFill>
                  <a:schemeClr val="tx1"/>
                </a:solidFill>
                <a:effectLst/>
                <a:latin typeface="+mn-lt"/>
                <a:ea typeface="+mn-ea"/>
                <a:cs typeface="+mn-cs"/>
              </a:rPr>
              <a:t>Definierte</a:t>
            </a:r>
            <a:r>
              <a:rPr lang="en-GB" sz="1200" b="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FSME-</a:t>
            </a:r>
            <a:r>
              <a:rPr lang="en-GB" sz="1200" b="1" kern="1200" dirty="0" err="1" smtClean="0">
                <a:solidFill>
                  <a:schemeClr val="tx1"/>
                </a:solidFill>
                <a:effectLst/>
                <a:latin typeface="+mn-lt"/>
                <a:ea typeface="+mn-ea"/>
                <a:cs typeface="+mn-cs"/>
              </a:rPr>
              <a:t>Risiko</a:t>
            </a:r>
            <a:r>
              <a:rPr lang="en-GB" sz="1200" b="1" kern="1200" dirty="0" smtClean="0">
                <a:solidFill>
                  <a:schemeClr val="tx1"/>
                </a:solidFill>
                <a:effectLst/>
                <a:latin typeface="+mn-lt"/>
                <a:ea typeface="+mn-ea"/>
                <a:cs typeface="+mn-cs"/>
              </a:rPr>
              <a:t>-</a:t>
            </a:r>
            <a:r>
              <a:rPr lang="en-GB" sz="1200" b="1" kern="1200" dirty="0" err="1" smtClean="0">
                <a:solidFill>
                  <a:schemeClr val="tx1"/>
                </a:solidFill>
                <a:effectLst/>
                <a:latin typeface="+mn-lt"/>
                <a:ea typeface="+mn-ea"/>
                <a:cs typeface="+mn-cs"/>
              </a:rPr>
              <a:t>Gebiete</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nach</a:t>
            </a:r>
            <a:r>
              <a:rPr lang="en-GB" sz="1200" b="0" kern="1200" dirty="0" smtClean="0">
                <a:solidFill>
                  <a:schemeClr val="tx1"/>
                </a:solidFill>
                <a:effectLst/>
                <a:latin typeface="+mn-lt"/>
                <a:ea typeface="+mn-ea"/>
                <a:cs typeface="+mn-cs"/>
              </a:rPr>
              <a:t> Robert Koch-</a:t>
            </a:r>
            <a:r>
              <a:rPr lang="en-GB" sz="1200" b="0" kern="1200" dirty="0" err="1" smtClean="0">
                <a:solidFill>
                  <a:schemeClr val="tx1"/>
                </a:solidFill>
                <a:effectLst/>
                <a:latin typeface="+mn-lt"/>
                <a:ea typeface="+mn-ea"/>
                <a:cs typeface="+mn-cs"/>
              </a:rPr>
              <a:t>Institut</a:t>
            </a:r>
            <a:r>
              <a:rPr lang="en-GB" sz="1200" b="0" kern="1200" dirty="0" smtClean="0">
                <a:solidFill>
                  <a:schemeClr val="tx1"/>
                </a:solidFill>
                <a:effectLst/>
                <a:latin typeface="+mn-lt"/>
                <a:ea typeface="+mn-ea"/>
                <a:cs typeface="+mn-cs"/>
              </a:rPr>
              <a:t> </a:t>
            </a:r>
            <a:br>
              <a:rPr lang="en-GB" sz="1200" b="0" kern="1200" dirty="0" smtClean="0">
                <a:solidFill>
                  <a:schemeClr val="tx1"/>
                </a:solidFill>
                <a:effectLst/>
                <a:latin typeface="+mn-lt"/>
                <a:ea typeface="+mn-ea"/>
                <a:cs typeface="+mn-cs"/>
              </a:rPr>
            </a:br>
            <a:r>
              <a:rPr lang="en-GB" sz="1200" b="0" i="1" kern="1200" dirty="0" err="1" smtClean="0">
                <a:solidFill>
                  <a:schemeClr val="tx1"/>
                </a:solidFill>
                <a:effectLst/>
                <a:latin typeface="+mn-lt"/>
                <a:ea typeface="+mn-ea"/>
                <a:cs typeface="+mn-cs"/>
              </a:rPr>
              <a:t>Quelle</a:t>
            </a:r>
            <a:r>
              <a:rPr lang="en-GB" sz="1200" b="0" i="1" kern="1200" dirty="0" smtClean="0">
                <a:solidFill>
                  <a:schemeClr val="tx1"/>
                </a:solidFill>
                <a:effectLst/>
                <a:latin typeface="+mn-lt"/>
                <a:ea typeface="+mn-ea"/>
                <a:cs typeface="+mn-cs"/>
              </a:rPr>
              <a:t>: RKI, </a:t>
            </a:r>
            <a:r>
              <a:rPr lang="en-GB" sz="1200" b="0" i="1" kern="1200" dirty="0" err="1" smtClean="0">
                <a:solidFill>
                  <a:schemeClr val="tx1"/>
                </a:solidFill>
                <a:effectLst/>
                <a:latin typeface="+mn-lt"/>
                <a:ea typeface="+mn-ea"/>
                <a:cs typeface="+mn-cs"/>
              </a:rPr>
              <a:t>Epidem</a:t>
            </a:r>
            <a:r>
              <a:rPr lang="en-GB" sz="1200" b="0" i="1" kern="1200" dirty="0" smtClean="0">
                <a:solidFill>
                  <a:schemeClr val="tx1"/>
                </a:solidFill>
                <a:effectLst/>
                <a:latin typeface="+mn-lt"/>
                <a:ea typeface="+mn-ea"/>
                <a:cs typeface="+mn-cs"/>
              </a:rPr>
              <a:t>. Bulletin Nr. 21, 2012</a:t>
            </a:r>
            <a:endParaRPr lang="en-GB" sz="1200" b="0" kern="1200" dirty="0" smtClean="0">
              <a:solidFill>
                <a:schemeClr val="tx1"/>
              </a:solidFill>
              <a:effectLst/>
              <a:latin typeface="+mn-lt"/>
              <a:ea typeface="+mn-ea"/>
              <a:cs typeface="+mn-cs"/>
            </a:endParaRPr>
          </a:p>
          <a:p>
            <a:r>
              <a:rPr lang="en-GB" dirty="0" smtClean="0">
                <a:effectLst/>
              </a:rPr>
              <a:t/>
            </a:r>
            <a:br>
              <a:rPr lang="en-GB" dirty="0" smtClean="0">
                <a:effectLst/>
              </a:rPr>
            </a:br>
            <a:endParaRPr lang="en-GB" dirty="0" smtClean="0">
              <a:effectLst/>
            </a:endParaRPr>
          </a:p>
          <a:p>
            <a:r>
              <a:rPr lang="en-GB" sz="1200" b="0" kern="1200" dirty="0" err="1" smtClean="0">
                <a:solidFill>
                  <a:schemeClr val="tx1"/>
                </a:solidFill>
                <a:effectLst/>
                <a:latin typeface="+mn-lt"/>
                <a:ea typeface="+mn-ea"/>
                <a:cs typeface="+mn-cs"/>
              </a:rPr>
              <a:t>Geel</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Landkreise</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mit</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vereinzelt</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auftretenden</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autochthonen</a:t>
            </a:r>
            <a:r>
              <a:rPr lang="en-GB" sz="1200" b="0" kern="1200" dirty="0" smtClean="0">
                <a:solidFill>
                  <a:schemeClr val="tx1"/>
                </a:solidFill>
                <a:effectLst/>
                <a:latin typeface="+mn-lt"/>
                <a:ea typeface="+mn-ea"/>
                <a:cs typeface="+mn-cs"/>
              </a:rPr>
              <a:t> FSME-</a:t>
            </a:r>
            <a:r>
              <a:rPr lang="en-GB" sz="1200" b="0" kern="1200" dirty="0" err="1" smtClean="0">
                <a:solidFill>
                  <a:schemeClr val="tx1"/>
                </a:solidFill>
                <a:effectLst/>
                <a:latin typeface="+mn-lt"/>
                <a:ea typeface="+mn-ea"/>
                <a:cs typeface="+mn-cs"/>
              </a:rPr>
              <a:t>Erkrankungen</a:t>
            </a:r>
            <a:r>
              <a:rPr lang="en-GB" sz="1200" b="0" kern="1200" dirty="0" smtClean="0">
                <a:solidFill>
                  <a:schemeClr val="tx1"/>
                </a:solidFill>
                <a:effectLst/>
                <a:latin typeface="+mn-lt"/>
                <a:ea typeface="+mn-ea"/>
                <a:cs typeface="+mn-cs"/>
              </a:rPr>
              <a:t>, die </a:t>
            </a:r>
            <a:r>
              <a:rPr lang="en-GB" sz="1200" b="0" kern="1200" dirty="0" err="1" smtClean="0">
                <a:solidFill>
                  <a:schemeClr val="tx1"/>
                </a:solidFill>
                <a:effectLst/>
                <a:latin typeface="+mn-lt"/>
                <a:ea typeface="+mn-ea"/>
                <a:cs typeface="+mn-cs"/>
              </a:rPr>
              <a:t>jedoch</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nicht</a:t>
            </a:r>
            <a:r>
              <a:rPr lang="en-GB" sz="1200" b="0" kern="1200" dirty="0" smtClean="0">
                <a:solidFill>
                  <a:schemeClr val="tx1"/>
                </a:solidFill>
                <a:effectLst/>
                <a:latin typeface="+mn-lt"/>
                <a:ea typeface="+mn-ea"/>
                <a:cs typeface="+mn-cs"/>
              </a:rPr>
              <a:t> der Definition </a:t>
            </a:r>
            <a:r>
              <a:rPr lang="en-GB" sz="1200" b="0" kern="1200" dirty="0" err="1" smtClean="0">
                <a:solidFill>
                  <a:schemeClr val="tx1"/>
                </a:solidFill>
                <a:effectLst/>
                <a:latin typeface="+mn-lt"/>
                <a:ea typeface="+mn-ea"/>
                <a:cs typeface="+mn-cs"/>
              </a:rPr>
              <a:t>für</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ein</a:t>
            </a:r>
            <a:r>
              <a:rPr lang="en-GB" sz="1200" b="0" kern="1200" dirty="0" smtClean="0">
                <a:solidFill>
                  <a:schemeClr val="tx1"/>
                </a:solidFill>
                <a:effectLst/>
                <a:latin typeface="+mn-lt"/>
                <a:ea typeface="+mn-ea"/>
                <a:cs typeface="+mn-cs"/>
              </a:rPr>
              <a:t> FSME-</a:t>
            </a:r>
            <a:r>
              <a:rPr lang="en-GB" sz="1200" b="0" kern="1200" dirty="0" err="1" smtClean="0">
                <a:solidFill>
                  <a:schemeClr val="tx1"/>
                </a:solidFill>
                <a:effectLst/>
                <a:latin typeface="+mn-lt"/>
                <a:ea typeface="+mn-ea"/>
                <a:cs typeface="+mn-cs"/>
              </a:rPr>
              <a:t>Risikogebiet</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nach</a:t>
            </a:r>
            <a:r>
              <a:rPr lang="en-GB" sz="1200" b="0" kern="1200" dirty="0" smtClean="0">
                <a:solidFill>
                  <a:schemeClr val="tx1"/>
                </a:solidFill>
                <a:effectLst/>
                <a:latin typeface="+mn-lt"/>
                <a:ea typeface="+mn-ea"/>
                <a:cs typeface="+mn-cs"/>
              </a:rPr>
              <a:t> Robert Koch-</a:t>
            </a:r>
            <a:r>
              <a:rPr lang="en-GB" sz="1200" b="0" kern="1200" dirty="0" err="1" smtClean="0">
                <a:solidFill>
                  <a:schemeClr val="tx1"/>
                </a:solidFill>
                <a:effectLst/>
                <a:latin typeface="+mn-lt"/>
                <a:ea typeface="+mn-ea"/>
                <a:cs typeface="+mn-cs"/>
              </a:rPr>
              <a:t>Institut</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entsprechen</a:t>
            </a:r>
            <a:r>
              <a:rPr lang="en-GB" sz="1200" b="0" kern="1200" dirty="0" smtClean="0">
                <a:solidFill>
                  <a:schemeClr val="tx1"/>
                </a:solidFill>
                <a:effectLst/>
                <a:latin typeface="+mn-lt"/>
                <a:ea typeface="+mn-ea"/>
                <a:cs typeface="+mn-cs"/>
              </a:rPr>
              <a:t>.</a:t>
            </a:r>
            <a:br>
              <a:rPr lang="en-GB" sz="1200" b="0" kern="1200" dirty="0" smtClean="0">
                <a:solidFill>
                  <a:schemeClr val="tx1"/>
                </a:solidFill>
                <a:effectLst/>
                <a:latin typeface="+mn-lt"/>
                <a:ea typeface="+mn-ea"/>
                <a:cs typeface="+mn-cs"/>
              </a:rPr>
            </a:br>
            <a:r>
              <a:rPr lang="en-GB" sz="1200" b="0" i="1" kern="1200" dirty="0" err="1" smtClean="0">
                <a:solidFill>
                  <a:schemeClr val="tx1"/>
                </a:solidFill>
                <a:effectLst/>
                <a:latin typeface="+mn-lt"/>
                <a:ea typeface="+mn-ea"/>
                <a:cs typeface="+mn-cs"/>
              </a:rPr>
              <a:t>Quelle</a:t>
            </a:r>
            <a:r>
              <a:rPr lang="en-GB" sz="1200" b="0" i="1" kern="1200" dirty="0" smtClean="0">
                <a:solidFill>
                  <a:schemeClr val="tx1"/>
                </a:solidFill>
                <a:effectLst/>
                <a:latin typeface="+mn-lt"/>
                <a:ea typeface="+mn-ea"/>
                <a:cs typeface="+mn-cs"/>
              </a:rPr>
              <a:t>: RKI, </a:t>
            </a:r>
            <a:r>
              <a:rPr lang="en-GB" sz="1200" b="0" i="1" kern="1200" dirty="0" err="1" smtClean="0">
                <a:solidFill>
                  <a:schemeClr val="tx1"/>
                </a:solidFill>
                <a:effectLst/>
                <a:latin typeface="+mn-lt"/>
                <a:ea typeface="+mn-ea"/>
                <a:cs typeface="+mn-cs"/>
              </a:rPr>
              <a:t>Epidem</a:t>
            </a:r>
            <a:r>
              <a:rPr lang="en-GB" sz="1200" b="0" i="1" kern="1200" dirty="0" smtClean="0">
                <a:solidFill>
                  <a:schemeClr val="tx1"/>
                </a:solidFill>
                <a:effectLst/>
                <a:latin typeface="+mn-lt"/>
                <a:ea typeface="+mn-ea"/>
                <a:cs typeface="+mn-cs"/>
              </a:rPr>
              <a:t>. Bulletin Nr. 21, 2012</a:t>
            </a:r>
            <a:endParaRPr lang="en-GB" sz="1200" b="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24</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94F82FF2-17B6-4A0A-AD7C-FA7A1DAFA20A}" type="slidenum">
              <a:rPr lang="nl-NL" smtClean="0"/>
              <a:pPr>
                <a:defRPr/>
              </a:pPr>
              <a:t>25</a:t>
            </a:fld>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94F82FF2-17B6-4A0A-AD7C-FA7A1DAFA20A}" type="slidenum">
              <a:rPr lang="nl-NL" smtClean="0"/>
              <a:pPr>
                <a:defRPr/>
              </a:pPr>
              <a:t>26</a:t>
            </a:fld>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jdelijke aanduiding voor dia-afbeelding 1"/>
          <p:cNvSpPr>
            <a:spLocks noGrp="1" noRot="1" noChangeAspect="1" noTextEdit="1"/>
          </p:cNvSpPr>
          <p:nvPr>
            <p:ph type="sldImg"/>
          </p:nvPr>
        </p:nvSpPr>
        <p:spPr>
          <a:xfrm>
            <a:off x="1143000" y="685800"/>
            <a:ext cx="4572000" cy="3429000"/>
          </a:xfrm>
          <a:ln/>
        </p:spPr>
      </p:sp>
      <p:sp>
        <p:nvSpPr>
          <p:cNvPr id="2150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i="1" u="sng">
                <a:solidFill>
                  <a:schemeClr val="tx1"/>
                </a:solidFill>
                <a:latin typeface="News Gothic" pitchFamily="34" charset="0"/>
              </a:defRPr>
            </a:lvl1pPr>
            <a:lvl2pPr marL="742950" indent="-285750">
              <a:defRPr sz="1400" b="1" i="1" u="sng">
                <a:solidFill>
                  <a:schemeClr val="tx1"/>
                </a:solidFill>
                <a:latin typeface="News Gothic" pitchFamily="34" charset="0"/>
              </a:defRPr>
            </a:lvl2pPr>
            <a:lvl3pPr marL="1143000" indent="-228600">
              <a:defRPr sz="1400" b="1" i="1" u="sng">
                <a:solidFill>
                  <a:schemeClr val="tx1"/>
                </a:solidFill>
                <a:latin typeface="News Gothic" pitchFamily="34" charset="0"/>
              </a:defRPr>
            </a:lvl3pPr>
            <a:lvl4pPr marL="1600200" indent="-228600">
              <a:defRPr sz="1400" b="1" i="1" u="sng">
                <a:solidFill>
                  <a:schemeClr val="tx1"/>
                </a:solidFill>
                <a:latin typeface="News Gothic" pitchFamily="34" charset="0"/>
              </a:defRPr>
            </a:lvl4pPr>
            <a:lvl5pPr marL="2057400" indent="-228600">
              <a:defRPr sz="1400" b="1" i="1" u="sng">
                <a:solidFill>
                  <a:schemeClr val="tx1"/>
                </a:solidFill>
                <a:latin typeface="News Gothic" pitchFamily="34" charset="0"/>
              </a:defRPr>
            </a:lvl5pPr>
            <a:lvl6pPr marL="2514600" indent="-228600" eaLnBrk="0" fontAlgn="base" hangingPunct="0">
              <a:spcBef>
                <a:spcPct val="0"/>
              </a:spcBef>
              <a:spcAft>
                <a:spcPct val="0"/>
              </a:spcAft>
              <a:defRPr sz="1400" b="1" i="1" u="sng">
                <a:solidFill>
                  <a:schemeClr val="tx1"/>
                </a:solidFill>
                <a:latin typeface="News Gothic" pitchFamily="34" charset="0"/>
              </a:defRPr>
            </a:lvl6pPr>
            <a:lvl7pPr marL="2971800" indent="-228600" eaLnBrk="0" fontAlgn="base" hangingPunct="0">
              <a:spcBef>
                <a:spcPct val="0"/>
              </a:spcBef>
              <a:spcAft>
                <a:spcPct val="0"/>
              </a:spcAft>
              <a:defRPr sz="1400" b="1" i="1" u="sng">
                <a:solidFill>
                  <a:schemeClr val="tx1"/>
                </a:solidFill>
                <a:latin typeface="News Gothic" pitchFamily="34" charset="0"/>
              </a:defRPr>
            </a:lvl7pPr>
            <a:lvl8pPr marL="3429000" indent="-228600" eaLnBrk="0" fontAlgn="base" hangingPunct="0">
              <a:spcBef>
                <a:spcPct val="0"/>
              </a:spcBef>
              <a:spcAft>
                <a:spcPct val="0"/>
              </a:spcAft>
              <a:defRPr sz="1400" b="1" i="1" u="sng">
                <a:solidFill>
                  <a:schemeClr val="tx1"/>
                </a:solidFill>
                <a:latin typeface="News Gothic" pitchFamily="34" charset="0"/>
              </a:defRPr>
            </a:lvl8pPr>
            <a:lvl9pPr marL="3886200" indent="-228600" eaLnBrk="0" fontAlgn="base" hangingPunct="0">
              <a:spcBef>
                <a:spcPct val="0"/>
              </a:spcBef>
              <a:spcAft>
                <a:spcPct val="0"/>
              </a:spcAft>
              <a:defRPr sz="1400" b="1" i="1" u="sng">
                <a:solidFill>
                  <a:schemeClr val="tx1"/>
                </a:solidFill>
                <a:latin typeface="News Gothic" pitchFamily="34" charset="0"/>
              </a:defRPr>
            </a:lvl9pPr>
          </a:lstStyle>
          <a:p>
            <a:fld id="{F651B855-3E8D-4C40-A8A8-4E7DD327D897}" type="slidenum">
              <a:rPr lang="nl-NL" sz="1200" b="0" i="0" u="none" smtClean="0">
                <a:latin typeface="Times New Roman" pitchFamily="18" charset="0"/>
              </a:rPr>
              <a:pPr/>
              <a:t>27</a:t>
            </a:fld>
            <a:endParaRPr lang="nl-NL" sz="1200" b="0" i="0" u="none"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p:cNvSpPr>
            <a:spLocks noGrp="1" noRot="1" noChangeAspect="1" noTextEdit="1"/>
          </p:cNvSpPr>
          <p:nvPr>
            <p:ph type="sldImg"/>
          </p:nvPr>
        </p:nvSpPr>
        <p:spPr>
          <a:xfrm>
            <a:off x="1143000" y="685800"/>
            <a:ext cx="4572000" cy="3429000"/>
          </a:xfrm>
          <a:ln/>
        </p:spPr>
      </p:sp>
      <p:sp>
        <p:nvSpPr>
          <p:cNvPr id="34819" name="Tijdelijke aanduiding voor notities 2"/>
          <p:cNvSpPr>
            <a:spLocks noGrp="1"/>
          </p:cNvSpPr>
          <p:nvPr>
            <p:ph type="body" idx="1"/>
          </p:nvPr>
        </p:nvSpPr>
        <p:spPr>
          <a:noFill/>
          <a:ln/>
        </p:spPr>
        <p:txBody>
          <a:bodyPr/>
          <a:lstStyle/>
          <a:p>
            <a:endParaRPr lang="nl-NL" smtClean="0"/>
          </a:p>
        </p:txBody>
      </p:sp>
      <p:sp>
        <p:nvSpPr>
          <p:cNvPr id="34820" name="Tijdelijke aanduiding voor dianummer 3"/>
          <p:cNvSpPr>
            <a:spLocks noGrp="1"/>
          </p:cNvSpPr>
          <p:nvPr>
            <p:ph type="sldNum" sz="quarter" idx="5"/>
          </p:nvPr>
        </p:nvSpPr>
        <p:spPr>
          <a:noFill/>
        </p:spPr>
        <p:txBody>
          <a:bodyPr/>
          <a:lstStyle/>
          <a:p>
            <a:fld id="{4C1E2134-C337-4FE0-842A-6A2F28183D5A}" type="slidenum">
              <a:rPr lang="nl-NL" smtClean="0"/>
              <a:pPr/>
              <a:t>28</a:t>
            </a:fld>
            <a:endParaRPr lang="nl-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p:cNvSpPr>
            <a:spLocks noGrp="1" noRot="1" noChangeAspect="1" noTextEdit="1"/>
          </p:cNvSpPr>
          <p:nvPr>
            <p:ph type="sldImg"/>
          </p:nvPr>
        </p:nvSpPr>
        <p:spPr>
          <a:xfrm>
            <a:off x="1143000" y="685800"/>
            <a:ext cx="4572000" cy="3429000"/>
          </a:xfrm>
          <a:ln/>
        </p:spPr>
      </p:sp>
      <p:sp>
        <p:nvSpPr>
          <p:cNvPr id="35843" name="Tijdelijke aanduiding voor notities 2"/>
          <p:cNvSpPr>
            <a:spLocks noGrp="1"/>
          </p:cNvSpPr>
          <p:nvPr>
            <p:ph type="body" idx="1"/>
          </p:nvPr>
        </p:nvSpPr>
        <p:spPr>
          <a:noFill/>
          <a:ln/>
        </p:spPr>
        <p:txBody>
          <a:bodyPr/>
          <a:lstStyle/>
          <a:p>
            <a:endParaRPr lang="nl-NL" smtClean="0"/>
          </a:p>
        </p:txBody>
      </p:sp>
      <p:sp>
        <p:nvSpPr>
          <p:cNvPr id="35844" name="Tijdelijke aanduiding voor dianummer 3"/>
          <p:cNvSpPr>
            <a:spLocks noGrp="1"/>
          </p:cNvSpPr>
          <p:nvPr>
            <p:ph type="sldNum" sz="quarter" idx="5"/>
          </p:nvPr>
        </p:nvSpPr>
        <p:spPr>
          <a:noFill/>
        </p:spPr>
        <p:txBody>
          <a:bodyPr/>
          <a:lstStyle/>
          <a:p>
            <a:fld id="{C1C6AA82-94A4-44BD-A2CE-24E81D66CF17}" type="slidenum">
              <a:rPr lang="nl-NL" smtClean="0"/>
              <a:pPr/>
              <a:t>29</a:t>
            </a:fld>
            <a:endParaRPr lang="nl-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Het domein</a:t>
            </a:r>
            <a:r>
              <a:rPr lang="nl-NL" baseline="0" dirty="0" smtClean="0"/>
              <a:t> van de teek</a:t>
            </a:r>
            <a:endParaRPr lang="nl-NL" dirty="0"/>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3</a:t>
            </a:fld>
            <a:endParaRPr lang="nl-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p:cNvSpPr>
            <a:spLocks noGrp="1" noRot="1" noChangeAspect="1" noTextEdit="1"/>
          </p:cNvSpPr>
          <p:nvPr>
            <p:ph type="sldImg"/>
          </p:nvPr>
        </p:nvSpPr>
        <p:spPr>
          <a:xfrm>
            <a:off x="1143000" y="685800"/>
            <a:ext cx="4572000" cy="3429000"/>
          </a:xfrm>
          <a:ln/>
        </p:spPr>
      </p:sp>
      <p:sp>
        <p:nvSpPr>
          <p:cNvPr id="39939" name="Tijdelijke aanduiding voor notities 2"/>
          <p:cNvSpPr>
            <a:spLocks noGrp="1"/>
          </p:cNvSpPr>
          <p:nvPr>
            <p:ph type="body" idx="1"/>
          </p:nvPr>
        </p:nvSpPr>
        <p:spPr>
          <a:noFill/>
          <a:ln/>
        </p:spPr>
        <p:txBody>
          <a:bodyPr/>
          <a:lstStyle/>
          <a:p>
            <a:endParaRPr lang="nl-NL" smtClean="0"/>
          </a:p>
        </p:txBody>
      </p:sp>
      <p:sp>
        <p:nvSpPr>
          <p:cNvPr id="39940" name="Tijdelijke aanduiding voor dianummer 3"/>
          <p:cNvSpPr>
            <a:spLocks noGrp="1"/>
          </p:cNvSpPr>
          <p:nvPr>
            <p:ph type="sldNum" sz="quarter" idx="5"/>
          </p:nvPr>
        </p:nvSpPr>
        <p:spPr>
          <a:noFill/>
        </p:spPr>
        <p:txBody>
          <a:bodyPr/>
          <a:lstStyle/>
          <a:p>
            <a:fld id="{AB3D5058-A94E-4630-A109-8BCAE8C61039}" type="slidenum">
              <a:rPr lang="nl-NL" smtClean="0"/>
              <a:pPr/>
              <a:t>30</a:t>
            </a:fld>
            <a:endParaRPr lang="nl-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dia-afbeelding 1"/>
          <p:cNvSpPr>
            <a:spLocks noGrp="1" noRot="1" noChangeAspect="1" noTextEdit="1"/>
          </p:cNvSpPr>
          <p:nvPr>
            <p:ph type="sldImg"/>
          </p:nvPr>
        </p:nvSpPr>
        <p:spPr>
          <a:xfrm>
            <a:off x="1143000" y="685800"/>
            <a:ext cx="4572000" cy="3429000"/>
          </a:xfrm>
          <a:ln/>
        </p:spPr>
      </p:sp>
      <p:sp>
        <p:nvSpPr>
          <p:cNvPr id="4096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Deze resultaten laten wel duidelijk zien dat je verschillende leeftijdscategorieen anders moet informeren.</a:t>
            </a:r>
          </a:p>
        </p:txBody>
      </p:sp>
      <p:sp>
        <p:nvSpPr>
          <p:cNvPr id="4096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i="1" u="sng">
                <a:solidFill>
                  <a:schemeClr val="tx1"/>
                </a:solidFill>
                <a:latin typeface="News Gothic" pitchFamily="34" charset="0"/>
              </a:defRPr>
            </a:lvl1pPr>
            <a:lvl2pPr marL="742950" indent="-285750">
              <a:defRPr sz="1400" b="1" i="1" u="sng">
                <a:solidFill>
                  <a:schemeClr val="tx1"/>
                </a:solidFill>
                <a:latin typeface="News Gothic" pitchFamily="34" charset="0"/>
              </a:defRPr>
            </a:lvl2pPr>
            <a:lvl3pPr marL="1143000" indent="-228600">
              <a:defRPr sz="1400" b="1" i="1" u="sng">
                <a:solidFill>
                  <a:schemeClr val="tx1"/>
                </a:solidFill>
                <a:latin typeface="News Gothic" pitchFamily="34" charset="0"/>
              </a:defRPr>
            </a:lvl3pPr>
            <a:lvl4pPr marL="1600200" indent="-228600">
              <a:defRPr sz="1400" b="1" i="1" u="sng">
                <a:solidFill>
                  <a:schemeClr val="tx1"/>
                </a:solidFill>
                <a:latin typeface="News Gothic" pitchFamily="34" charset="0"/>
              </a:defRPr>
            </a:lvl4pPr>
            <a:lvl5pPr marL="2057400" indent="-228600">
              <a:defRPr sz="1400" b="1" i="1" u="sng">
                <a:solidFill>
                  <a:schemeClr val="tx1"/>
                </a:solidFill>
                <a:latin typeface="News Gothic" pitchFamily="34" charset="0"/>
              </a:defRPr>
            </a:lvl5pPr>
            <a:lvl6pPr marL="2514600" indent="-228600" eaLnBrk="0" fontAlgn="base" hangingPunct="0">
              <a:spcBef>
                <a:spcPct val="0"/>
              </a:spcBef>
              <a:spcAft>
                <a:spcPct val="0"/>
              </a:spcAft>
              <a:defRPr sz="1400" b="1" i="1" u="sng">
                <a:solidFill>
                  <a:schemeClr val="tx1"/>
                </a:solidFill>
                <a:latin typeface="News Gothic" pitchFamily="34" charset="0"/>
              </a:defRPr>
            </a:lvl6pPr>
            <a:lvl7pPr marL="2971800" indent="-228600" eaLnBrk="0" fontAlgn="base" hangingPunct="0">
              <a:spcBef>
                <a:spcPct val="0"/>
              </a:spcBef>
              <a:spcAft>
                <a:spcPct val="0"/>
              </a:spcAft>
              <a:defRPr sz="1400" b="1" i="1" u="sng">
                <a:solidFill>
                  <a:schemeClr val="tx1"/>
                </a:solidFill>
                <a:latin typeface="News Gothic" pitchFamily="34" charset="0"/>
              </a:defRPr>
            </a:lvl7pPr>
            <a:lvl8pPr marL="3429000" indent="-228600" eaLnBrk="0" fontAlgn="base" hangingPunct="0">
              <a:spcBef>
                <a:spcPct val="0"/>
              </a:spcBef>
              <a:spcAft>
                <a:spcPct val="0"/>
              </a:spcAft>
              <a:defRPr sz="1400" b="1" i="1" u="sng">
                <a:solidFill>
                  <a:schemeClr val="tx1"/>
                </a:solidFill>
                <a:latin typeface="News Gothic" pitchFamily="34" charset="0"/>
              </a:defRPr>
            </a:lvl8pPr>
            <a:lvl9pPr marL="3886200" indent="-228600" eaLnBrk="0" fontAlgn="base" hangingPunct="0">
              <a:spcBef>
                <a:spcPct val="0"/>
              </a:spcBef>
              <a:spcAft>
                <a:spcPct val="0"/>
              </a:spcAft>
              <a:defRPr sz="1400" b="1" i="1" u="sng">
                <a:solidFill>
                  <a:schemeClr val="tx1"/>
                </a:solidFill>
                <a:latin typeface="News Gothic" pitchFamily="34" charset="0"/>
              </a:defRPr>
            </a:lvl9pPr>
          </a:lstStyle>
          <a:p>
            <a:fld id="{C8EF6A9B-0953-4361-B4B9-747DA4CF8D35}" type="slidenum">
              <a:rPr lang="nl-NL" sz="1200" b="0" i="0" u="none" smtClean="0">
                <a:latin typeface="Times New Roman" pitchFamily="18" charset="0"/>
              </a:rPr>
              <a:pPr/>
              <a:t>31</a:t>
            </a:fld>
            <a:endParaRPr lang="nl-NL" sz="1200" b="0" i="0" u="none"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a:xfrm>
            <a:off x="1143000" y="685800"/>
            <a:ext cx="4572000" cy="3429000"/>
          </a:xfrm>
          <a:ln/>
        </p:spPr>
      </p:sp>
      <p:sp>
        <p:nvSpPr>
          <p:cNvPr id="32771" name="Tijdelijke aanduiding voor notities 2"/>
          <p:cNvSpPr>
            <a:spLocks noGrp="1"/>
          </p:cNvSpPr>
          <p:nvPr>
            <p:ph type="body" idx="1"/>
          </p:nvPr>
        </p:nvSpPr>
        <p:spPr>
          <a:noFill/>
          <a:ln/>
        </p:spPr>
        <p:txBody>
          <a:bodyPr/>
          <a:lstStyle/>
          <a:p>
            <a:r>
              <a:rPr lang="en-US" smtClean="0"/>
              <a:t>Grafiek is gebaseerd op tekenbeten uit de jaren 2006 tot en met 2009.</a:t>
            </a:r>
          </a:p>
          <a:p>
            <a:r>
              <a:rPr lang="en-US" smtClean="0"/>
              <a:t>Tekenbeten worden vooral op de zondag opgelopen en daarna op de zaterdag.</a:t>
            </a:r>
          </a:p>
        </p:txBody>
      </p:sp>
      <p:sp>
        <p:nvSpPr>
          <p:cNvPr id="32772" name="Tijdelijke aanduiding voor dianummer 3"/>
          <p:cNvSpPr>
            <a:spLocks noGrp="1"/>
          </p:cNvSpPr>
          <p:nvPr>
            <p:ph type="sldNum" sz="quarter" idx="5"/>
          </p:nvPr>
        </p:nvSpPr>
        <p:spPr>
          <a:noFill/>
        </p:spPr>
        <p:txBody>
          <a:bodyPr/>
          <a:lstStyle/>
          <a:p>
            <a:fld id="{F2AC41AE-1016-40DD-8410-1ADDC4885F00}" type="slidenum">
              <a:rPr lang="nl-NL" smtClean="0"/>
              <a:pPr/>
              <a:t>32</a:t>
            </a:fld>
            <a:endParaRPr lang="nl-N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94F82FF2-17B6-4A0A-AD7C-FA7A1DAFA20A}" type="slidenum">
              <a:rPr lang="nl-NL" smtClean="0"/>
              <a:pPr>
                <a:defRPr/>
              </a:pPr>
              <a:t>33</a:t>
            </a:fld>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14DCB067-DC98-4C05-AAD3-0D6F72F63D3A}" type="slidenum">
              <a:rPr lang="nl-NL" smtClean="0"/>
              <a:pPr/>
              <a:t>34</a:t>
            </a:fld>
            <a:endParaRPr lang="nl-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14DCB067-DC98-4C05-AAD3-0D6F72F63D3A}" type="slidenum">
              <a:rPr lang="nl-NL" smtClean="0"/>
              <a:pPr/>
              <a:t>35</a:t>
            </a:fld>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94F82FF2-17B6-4A0A-AD7C-FA7A1DAFA20A}" type="slidenum">
              <a:rPr lang="nl-NL" smtClean="0"/>
              <a:pPr>
                <a:defRPr/>
              </a:pPr>
              <a:t>36</a:t>
            </a:fld>
            <a:endParaRPr 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37</a:t>
            </a:fld>
            <a:endParaRPr 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38</a:t>
            </a:fld>
            <a:endParaRPr 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39</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4</a:t>
            </a:fld>
            <a:endParaRPr lang="nl-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40</a:t>
            </a:fld>
            <a:endParaRPr lang="nl-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41</a:t>
            </a:fld>
            <a:endParaRPr lang="nl-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Nog aanpassen naar echte waarde</a:t>
            </a:r>
            <a:endParaRPr lang="nl-NL" dirty="0"/>
          </a:p>
        </p:txBody>
      </p:sp>
      <p:sp>
        <p:nvSpPr>
          <p:cNvPr id="4" name="Tijdelijke aanduiding voor datum 3"/>
          <p:cNvSpPr>
            <a:spLocks noGrp="1"/>
          </p:cNvSpPr>
          <p:nvPr>
            <p:ph type="dt" idx="10"/>
          </p:nvPr>
        </p:nvSpPr>
        <p:spPr/>
        <p:txBody>
          <a:bodyPr/>
          <a:lstStyle/>
          <a:p>
            <a:fld id="{BA1C075E-6AD5-4E26-8E81-175B777F0820}" type="datetime1">
              <a:rPr lang="en-GB" smtClean="0"/>
              <a:pPr/>
              <a:t>16/06/2014</a:t>
            </a:fld>
            <a:endParaRPr lang="en-GB"/>
          </a:p>
        </p:txBody>
      </p:sp>
      <p:sp>
        <p:nvSpPr>
          <p:cNvPr id="5" name="Tijdelijke aanduiding voor dianummer 4"/>
          <p:cNvSpPr>
            <a:spLocks noGrp="1"/>
          </p:cNvSpPr>
          <p:nvPr>
            <p:ph type="sldNum" sz="quarter" idx="11"/>
          </p:nvPr>
        </p:nvSpPr>
        <p:spPr/>
        <p:txBody>
          <a:bodyPr/>
          <a:lstStyle/>
          <a:p>
            <a:fld id="{B6D4A358-C03B-4E68-BD04-669B6AD3E68B}" type="slidenum">
              <a:rPr lang="en-GB" smtClean="0"/>
              <a:pPr/>
              <a:t>42</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Nog</a:t>
            </a:r>
            <a:r>
              <a:rPr lang="nl-NL" baseline="0" dirty="0" smtClean="0"/>
              <a:t> aanpassen</a:t>
            </a:r>
            <a:endParaRPr lang="nl-NL" dirty="0"/>
          </a:p>
        </p:txBody>
      </p:sp>
      <p:sp>
        <p:nvSpPr>
          <p:cNvPr id="4" name="Tijdelijke aanduiding voor datum 3"/>
          <p:cNvSpPr>
            <a:spLocks noGrp="1"/>
          </p:cNvSpPr>
          <p:nvPr>
            <p:ph type="dt" idx="10"/>
          </p:nvPr>
        </p:nvSpPr>
        <p:spPr/>
        <p:txBody>
          <a:bodyPr/>
          <a:lstStyle/>
          <a:p>
            <a:fld id="{BA1C075E-6AD5-4E26-8E81-175B777F0820}" type="datetime1">
              <a:rPr lang="en-GB" smtClean="0"/>
              <a:pPr/>
              <a:t>16/06/2014</a:t>
            </a:fld>
            <a:endParaRPr lang="en-GB"/>
          </a:p>
        </p:txBody>
      </p:sp>
      <p:sp>
        <p:nvSpPr>
          <p:cNvPr id="5" name="Tijdelijke aanduiding voor dianummer 4"/>
          <p:cNvSpPr>
            <a:spLocks noGrp="1"/>
          </p:cNvSpPr>
          <p:nvPr>
            <p:ph type="sldNum" sz="quarter" idx="11"/>
          </p:nvPr>
        </p:nvSpPr>
        <p:spPr/>
        <p:txBody>
          <a:bodyPr/>
          <a:lstStyle/>
          <a:p>
            <a:fld id="{B6D4A358-C03B-4E68-BD04-669B6AD3E68B}" type="slidenum">
              <a:rPr lang="en-GB" smtClean="0"/>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94F82FF2-17B6-4A0A-AD7C-FA7A1DAFA20A}" type="slidenum">
              <a:rPr lang="nl-NL" smtClean="0"/>
              <a:pPr>
                <a:defRPr/>
              </a:pPr>
              <a:t>44</a:t>
            </a:fld>
            <a:endParaRPr 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i="1" u="sng">
                <a:solidFill>
                  <a:schemeClr val="tx1"/>
                </a:solidFill>
                <a:latin typeface="News Gothic" pitchFamily="34" charset="0"/>
              </a:defRPr>
            </a:lvl1pPr>
            <a:lvl2pPr marL="742950" indent="-285750">
              <a:defRPr sz="1400" b="1" i="1" u="sng">
                <a:solidFill>
                  <a:schemeClr val="tx1"/>
                </a:solidFill>
                <a:latin typeface="News Gothic" pitchFamily="34" charset="0"/>
              </a:defRPr>
            </a:lvl2pPr>
            <a:lvl3pPr marL="1143000" indent="-228600">
              <a:defRPr sz="1400" b="1" i="1" u="sng">
                <a:solidFill>
                  <a:schemeClr val="tx1"/>
                </a:solidFill>
                <a:latin typeface="News Gothic" pitchFamily="34" charset="0"/>
              </a:defRPr>
            </a:lvl3pPr>
            <a:lvl4pPr marL="1600200" indent="-228600">
              <a:defRPr sz="1400" b="1" i="1" u="sng">
                <a:solidFill>
                  <a:schemeClr val="tx1"/>
                </a:solidFill>
                <a:latin typeface="News Gothic" pitchFamily="34" charset="0"/>
              </a:defRPr>
            </a:lvl4pPr>
            <a:lvl5pPr marL="2057400" indent="-228600">
              <a:defRPr sz="1400" b="1" i="1" u="sng">
                <a:solidFill>
                  <a:schemeClr val="tx1"/>
                </a:solidFill>
                <a:latin typeface="News Gothic" pitchFamily="34" charset="0"/>
              </a:defRPr>
            </a:lvl5pPr>
            <a:lvl6pPr marL="2514600" indent="-228600" eaLnBrk="0" fontAlgn="base" hangingPunct="0">
              <a:spcBef>
                <a:spcPct val="0"/>
              </a:spcBef>
              <a:spcAft>
                <a:spcPct val="0"/>
              </a:spcAft>
              <a:defRPr sz="1400" b="1" i="1" u="sng">
                <a:solidFill>
                  <a:schemeClr val="tx1"/>
                </a:solidFill>
                <a:latin typeface="News Gothic" pitchFamily="34" charset="0"/>
              </a:defRPr>
            </a:lvl6pPr>
            <a:lvl7pPr marL="2971800" indent="-228600" eaLnBrk="0" fontAlgn="base" hangingPunct="0">
              <a:spcBef>
                <a:spcPct val="0"/>
              </a:spcBef>
              <a:spcAft>
                <a:spcPct val="0"/>
              </a:spcAft>
              <a:defRPr sz="1400" b="1" i="1" u="sng">
                <a:solidFill>
                  <a:schemeClr val="tx1"/>
                </a:solidFill>
                <a:latin typeface="News Gothic" pitchFamily="34" charset="0"/>
              </a:defRPr>
            </a:lvl7pPr>
            <a:lvl8pPr marL="3429000" indent="-228600" eaLnBrk="0" fontAlgn="base" hangingPunct="0">
              <a:spcBef>
                <a:spcPct val="0"/>
              </a:spcBef>
              <a:spcAft>
                <a:spcPct val="0"/>
              </a:spcAft>
              <a:defRPr sz="1400" b="1" i="1" u="sng">
                <a:solidFill>
                  <a:schemeClr val="tx1"/>
                </a:solidFill>
                <a:latin typeface="News Gothic" pitchFamily="34" charset="0"/>
              </a:defRPr>
            </a:lvl8pPr>
            <a:lvl9pPr marL="3886200" indent="-228600" eaLnBrk="0" fontAlgn="base" hangingPunct="0">
              <a:spcBef>
                <a:spcPct val="0"/>
              </a:spcBef>
              <a:spcAft>
                <a:spcPct val="0"/>
              </a:spcAft>
              <a:defRPr sz="1400" b="1" i="1" u="sng">
                <a:solidFill>
                  <a:schemeClr val="tx1"/>
                </a:solidFill>
                <a:latin typeface="News Gothic" pitchFamily="34" charset="0"/>
              </a:defRPr>
            </a:lvl9pPr>
          </a:lstStyle>
          <a:p>
            <a:fld id="{923712A0-208D-44CE-8D46-090136F9B9E1}" type="slidenum">
              <a:rPr lang="nl-NL" sz="1200" b="0" i="0" u="none" smtClean="0">
                <a:latin typeface="Times New Roman" pitchFamily="18" charset="0"/>
              </a:rPr>
              <a:pPr/>
              <a:t>45</a:t>
            </a:fld>
            <a:endParaRPr lang="nl-NL" sz="1200" b="0" i="0" u="none" smtClean="0">
              <a:latin typeface="Times New Roman" pitchFamily="18" charset="0"/>
            </a:endParaRPr>
          </a:p>
        </p:txBody>
      </p:sp>
      <p:sp>
        <p:nvSpPr>
          <p:cNvPr id="34819" name="Rectangle 7"/>
          <p:cNvSpPr txBox="1">
            <a:spLocks noGrp="1" noChangeArrowheads="1"/>
          </p:cNvSpPr>
          <p:nvPr/>
        </p:nvSpPr>
        <p:spPr bwMode="auto">
          <a:xfrm>
            <a:off x="3885453" y="8686288"/>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b="1" i="1" u="sng">
                <a:solidFill>
                  <a:schemeClr val="tx1"/>
                </a:solidFill>
                <a:latin typeface="News Gothic" pitchFamily="34" charset="0"/>
              </a:defRPr>
            </a:lvl1pPr>
            <a:lvl2pPr marL="742950" indent="-285750">
              <a:defRPr sz="1400" b="1" i="1" u="sng">
                <a:solidFill>
                  <a:schemeClr val="tx1"/>
                </a:solidFill>
                <a:latin typeface="News Gothic" pitchFamily="34" charset="0"/>
              </a:defRPr>
            </a:lvl2pPr>
            <a:lvl3pPr marL="1143000" indent="-228600">
              <a:defRPr sz="1400" b="1" i="1" u="sng">
                <a:solidFill>
                  <a:schemeClr val="tx1"/>
                </a:solidFill>
                <a:latin typeface="News Gothic" pitchFamily="34" charset="0"/>
              </a:defRPr>
            </a:lvl3pPr>
            <a:lvl4pPr marL="1600200" indent="-228600">
              <a:defRPr sz="1400" b="1" i="1" u="sng">
                <a:solidFill>
                  <a:schemeClr val="tx1"/>
                </a:solidFill>
                <a:latin typeface="News Gothic" pitchFamily="34" charset="0"/>
              </a:defRPr>
            </a:lvl4pPr>
            <a:lvl5pPr marL="2057400" indent="-228600">
              <a:defRPr sz="1400" b="1" i="1" u="sng">
                <a:solidFill>
                  <a:schemeClr val="tx1"/>
                </a:solidFill>
                <a:latin typeface="News Gothic" pitchFamily="34" charset="0"/>
              </a:defRPr>
            </a:lvl5pPr>
            <a:lvl6pPr marL="2514600" indent="-228600" eaLnBrk="0" fontAlgn="base" hangingPunct="0">
              <a:spcBef>
                <a:spcPct val="0"/>
              </a:spcBef>
              <a:spcAft>
                <a:spcPct val="0"/>
              </a:spcAft>
              <a:defRPr sz="1400" b="1" i="1" u="sng">
                <a:solidFill>
                  <a:schemeClr val="tx1"/>
                </a:solidFill>
                <a:latin typeface="News Gothic" pitchFamily="34" charset="0"/>
              </a:defRPr>
            </a:lvl6pPr>
            <a:lvl7pPr marL="2971800" indent="-228600" eaLnBrk="0" fontAlgn="base" hangingPunct="0">
              <a:spcBef>
                <a:spcPct val="0"/>
              </a:spcBef>
              <a:spcAft>
                <a:spcPct val="0"/>
              </a:spcAft>
              <a:defRPr sz="1400" b="1" i="1" u="sng">
                <a:solidFill>
                  <a:schemeClr val="tx1"/>
                </a:solidFill>
                <a:latin typeface="News Gothic" pitchFamily="34" charset="0"/>
              </a:defRPr>
            </a:lvl7pPr>
            <a:lvl8pPr marL="3429000" indent="-228600" eaLnBrk="0" fontAlgn="base" hangingPunct="0">
              <a:spcBef>
                <a:spcPct val="0"/>
              </a:spcBef>
              <a:spcAft>
                <a:spcPct val="0"/>
              </a:spcAft>
              <a:defRPr sz="1400" b="1" i="1" u="sng">
                <a:solidFill>
                  <a:schemeClr val="tx1"/>
                </a:solidFill>
                <a:latin typeface="News Gothic" pitchFamily="34" charset="0"/>
              </a:defRPr>
            </a:lvl8pPr>
            <a:lvl9pPr marL="3886200" indent="-228600" eaLnBrk="0" fontAlgn="base" hangingPunct="0">
              <a:spcBef>
                <a:spcPct val="0"/>
              </a:spcBef>
              <a:spcAft>
                <a:spcPct val="0"/>
              </a:spcAft>
              <a:defRPr sz="1400" b="1" i="1" u="sng">
                <a:solidFill>
                  <a:schemeClr val="tx1"/>
                </a:solidFill>
                <a:latin typeface="News Gothic" pitchFamily="34" charset="0"/>
              </a:defRPr>
            </a:lvl9pPr>
          </a:lstStyle>
          <a:p>
            <a:pPr algn="r"/>
            <a:fld id="{FB6C1C6E-CAAA-45CE-A797-373C19791111}" type="slidenum">
              <a:rPr lang="nl-NL" sz="1200" b="0" i="0" u="none">
                <a:latin typeface="Times New Roman" pitchFamily="18" charset="0"/>
              </a:rPr>
              <a:pPr algn="r"/>
              <a:t>45</a:t>
            </a:fld>
            <a:endParaRPr lang="nl-NL" sz="1200" b="0" i="0" u="none">
              <a:latin typeface="Times New Roman" pitchFamily="18" charset="0"/>
            </a:endParaRPr>
          </a:p>
        </p:txBody>
      </p:sp>
      <p:sp>
        <p:nvSpPr>
          <p:cNvPr id="34820" name="Rectangle 2"/>
          <p:cNvSpPr>
            <a:spLocks noGrp="1" noRot="1" noChangeAspect="1" noChangeArrowheads="1" noTextEdit="1"/>
          </p:cNvSpPr>
          <p:nvPr>
            <p:ph type="sldImg"/>
          </p:nvPr>
        </p:nvSpPr>
        <p:spPr>
          <a:xfrm>
            <a:off x="1143000" y="685800"/>
            <a:ext cx="4572000" cy="3429000"/>
          </a:xfrm>
          <a:ln/>
        </p:spPr>
      </p:sp>
      <p:sp>
        <p:nvSpPr>
          <p:cNvPr id="34821" name="Rectangle 3"/>
          <p:cNvSpPr>
            <a:spLocks noGrp="1" noChangeArrowheads="1"/>
          </p:cNvSpPr>
          <p:nvPr>
            <p:ph type="body" idx="1"/>
          </p:nvPr>
        </p:nvSpPr>
        <p:spPr>
          <a:solidFill>
            <a:srgbClr val="FFFFFF"/>
          </a:solidFill>
          <a:ln>
            <a:solidFill>
              <a:srgbClr val="000000"/>
            </a:solidFill>
          </a:ln>
        </p:spPr>
        <p:txBody>
          <a:bodyPr/>
          <a:lstStyle/>
          <a:p>
            <a:endParaRPr 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0B04BC76-32D6-4A52-8FF9-FC8A09ACAFD4}"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8</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8B9B733F-8C35-43FB-A0DA-DAD574EEFF87}" type="slidenum">
              <a:rPr lang="nl-NL" smtClean="0"/>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nl-NL" dirty="0" smtClean="0"/>
              <a:t>Klik om de stijl te bewerken</a:t>
            </a:r>
            <a:endParaRPr lang="nl-NL"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a:extLst/>
        </p:spPr>
        <p:txBody>
          <a:bodyPr lIns="36000" rIns="90000"/>
          <a:lstStyle>
            <a:lvl1pPr marL="0" indent="0">
              <a:buNone/>
              <a:defRPr>
                <a:solidFill>
                  <a:schemeClr val="tx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Datum, Auteursnaam</a:t>
            </a:r>
          </a:p>
        </p:txBody>
      </p:sp>
    </p:spTree>
    <p:extLst>
      <p:ext uri="{BB962C8B-B14F-4D97-AF65-F5344CB8AC3E}">
        <p14:creationId xmlns:p14="http://schemas.microsoft.com/office/powerpoint/2010/main" val="423983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nl-NL" dirty="0" smtClean="0"/>
              <a:t>Klik om de stijl te bewerken</a:t>
            </a:r>
            <a:endParaRPr lang="nl-NL"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bg2"/>
                </a:solidFill>
              </a:defRPr>
            </a:lvl1pPr>
          </a:lstStyle>
          <a:p>
            <a:pPr lvl="0"/>
            <a:r>
              <a:rPr lang="nl-NL" dirty="0" smtClean="0"/>
              <a:t>Klik om de modelstijlen te bewerken</a:t>
            </a:r>
          </a:p>
        </p:txBody>
      </p:sp>
    </p:spTree>
    <p:extLst>
      <p:ext uri="{BB962C8B-B14F-4D97-AF65-F5344CB8AC3E}">
        <p14:creationId xmlns:p14="http://schemas.microsoft.com/office/powerpoint/2010/main" val="41072349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10" name="Tijdelijke aanduiding voor tekst 6"/>
          <p:cNvSpPr>
            <a:spLocks noGrp="1"/>
          </p:cNvSpPr>
          <p:nvPr>
            <p:ph type="body" sz="quarter" idx="22"/>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11" name="Tijdelijke aanduiding voor tekst 6"/>
          <p:cNvSpPr>
            <a:spLocks noGrp="1"/>
          </p:cNvSpPr>
          <p:nvPr>
            <p:ph type="body" sz="quarter" idx="23"/>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12" name="Tijdelijke aanduiding voor tekst 6"/>
          <p:cNvSpPr>
            <a:spLocks noGrp="1"/>
          </p:cNvSpPr>
          <p:nvPr>
            <p:ph type="body" sz="quarter" idx="24"/>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Tree>
    <p:extLst>
      <p:ext uri="{BB962C8B-B14F-4D97-AF65-F5344CB8AC3E}">
        <p14:creationId xmlns:p14="http://schemas.microsoft.com/office/powerpoint/2010/main" val="27910310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4326276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Tree>
    <p:extLst>
      <p:ext uri="{BB962C8B-B14F-4D97-AF65-F5344CB8AC3E}">
        <p14:creationId xmlns:p14="http://schemas.microsoft.com/office/powerpoint/2010/main" val="21780158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7044709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tel 1"/>
          <p:cNvSpPr>
            <a:spLocks noGrp="1"/>
          </p:cNvSpPr>
          <p:nvPr>
            <p:ph type="title"/>
          </p:nvPr>
        </p:nvSpPr>
        <p:spPr bwMode="white">
          <a:xfrm>
            <a:off x="491642" y="230188"/>
            <a:ext cx="8442796" cy="840125"/>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9266283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5829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nl-NL" dirty="0" smtClean="0"/>
              <a:t>Klik om de stijl te bewerken</a:t>
            </a:r>
            <a:endParaRPr lang="nl-NL"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41613773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nl-NL" dirty="0" smtClean="0"/>
              <a:t>Klik om de stijl te bewerken</a:t>
            </a:r>
            <a:endParaRPr lang="nl-NL"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1369337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smtClean="0"/>
              <a:t>Klik om de stijl te bewerken</a:t>
            </a:r>
            <a:endParaRPr lang="nl-NL"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bg2"/>
                </a:solidFill>
              </a:defRPr>
            </a:lvl1pPr>
          </a:lstStyle>
          <a:p>
            <a:pPr lvl="0"/>
            <a:r>
              <a:rPr lang="nl-NL" dirty="0" smtClean="0"/>
              <a:t>Klik om de modelstijlen te bewerken</a:t>
            </a:r>
          </a:p>
        </p:txBody>
      </p:sp>
    </p:spTree>
    <p:extLst>
      <p:ext uri="{BB962C8B-B14F-4D97-AF65-F5344CB8AC3E}">
        <p14:creationId xmlns:p14="http://schemas.microsoft.com/office/powerpoint/2010/main" val="3203450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nl-NL" dirty="0" smtClean="0"/>
              <a:t>Klik om de stijl te bewerken</a:t>
            </a:r>
            <a:endParaRPr lang="nl-NL"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24033010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ndslide met meerder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smtClean="0"/>
              <a:t>Klik om de stijl te bewerken</a:t>
            </a:r>
            <a:endParaRPr lang="nl-NL" dirty="0"/>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bg2"/>
                </a:solidFill>
              </a:defRPr>
            </a:lvl1pPr>
          </a:lstStyle>
          <a:p>
            <a:pPr lvl="0"/>
            <a:r>
              <a:rPr lang="nl-NL" dirty="0" smtClean="0"/>
              <a:t>Klik om de modelstijlen te bewerken</a:t>
            </a:r>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9" name="Rechthoek 8"/>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nl-NL" sz="1000" dirty="0" smtClean="0">
                <a:solidFill>
                  <a:schemeClr val="accent3"/>
                </a:solidFill>
              </a:rPr>
              <a:t>Ruimte</a:t>
            </a:r>
            <a:r>
              <a:rPr lang="nl-NL" sz="1000" baseline="0" dirty="0" smtClean="0">
                <a:solidFill>
                  <a:schemeClr val="accent3"/>
                </a:solidFill>
              </a:rPr>
              <a:t> voor partnerlogo’s </a:t>
            </a:r>
            <a:br>
              <a:rPr lang="nl-NL" sz="1000" baseline="0" dirty="0" smtClean="0">
                <a:solidFill>
                  <a:schemeClr val="accent3"/>
                </a:solidFill>
              </a:rPr>
            </a:br>
            <a:r>
              <a:rPr lang="nl-NL" sz="800" baseline="0" dirty="0" smtClean="0">
                <a:solidFill>
                  <a:schemeClr val="accent3"/>
                </a:solidFill>
              </a:rPr>
              <a:t>(plaats een wit vlak achter de logo’s om deze tekst en het kader te verbergen)</a:t>
            </a:r>
            <a:endParaRPr lang="nl-NL" sz="800" dirty="0">
              <a:solidFill>
                <a:schemeClr val="accent3"/>
              </a:solidFill>
            </a:endParaRPr>
          </a:p>
        </p:txBody>
      </p:sp>
    </p:spTree>
    <p:extLst>
      <p:ext uri="{BB962C8B-B14F-4D97-AF65-F5344CB8AC3E}">
        <p14:creationId xmlns:p14="http://schemas.microsoft.com/office/powerpoint/2010/main" val="39112640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5928663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26083310"/>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12704931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32950174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895406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1628394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Tree>
    <p:extLst>
      <p:ext uri="{BB962C8B-B14F-4D97-AF65-F5344CB8AC3E}">
        <p14:creationId xmlns:p14="http://schemas.microsoft.com/office/powerpoint/2010/main" val="460759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Klik om de stijl te bewerken</a:t>
            </a:r>
            <a:endParaRPr lang="nl-NL" dirty="0"/>
          </a:p>
        </p:txBody>
      </p:sp>
    </p:spTree>
    <p:extLst>
      <p:ext uri="{BB962C8B-B14F-4D97-AF65-F5344CB8AC3E}">
        <p14:creationId xmlns:p14="http://schemas.microsoft.com/office/powerpoint/2010/main" val="32035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slide meerdere logo's">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Ondertitel</a:t>
            </a: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Datum, Auteursnaam</a:t>
            </a:r>
          </a:p>
        </p:txBody>
      </p:sp>
      <p:sp>
        <p:nvSpPr>
          <p:cNvPr id="13" name="Rechthoek 12"/>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nl-NL" sz="1000" dirty="0" smtClean="0">
                <a:solidFill>
                  <a:schemeClr val="accent3"/>
                </a:solidFill>
              </a:rPr>
              <a:t>Ruimte</a:t>
            </a:r>
            <a:r>
              <a:rPr lang="nl-NL" sz="1000" baseline="0" dirty="0" smtClean="0">
                <a:solidFill>
                  <a:schemeClr val="accent3"/>
                </a:solidFill>
              </a:rPr>
              <a:t> voor partnerlogo’s </a:t>
            </a:r>
            <a:br>
              <a:rPr lang="nl-NL" sz="1000" baseline="0" dirty="0" smtClean="0">
                <a:solidFill>
                  <a:schemeClr val="accent3"/>
                </a:solidFill>
              </a:rPr>
            </a:br>
            <a:r>
              <a:rPr lang="nl-NL" sz="800" baseline="0" dirty="0" smtClean="0">
                <a:solidFill>
                  <a:schemeClr val="accent3"/>
                </a:solidFill>
              </a:rPr>
              <a:t>(plaats een wit vlak achter de logo’s om deze tekst en het kader te verbergen)</a:t>
            </a:r>
            <a:endParaRPr lang="nl-NL" sz="800" dirty="0">
              <a:solidFill>
                <a:schemeClr val="accent3"/>
              </a:solidFill>
            </a:endParaRPr>
          </a:p>
        </p:txBody>
      </p:sp>
    </p:spTree>
    <p:extLst>
      <p:ext uri="{BB962C8B-B14F-4D97-AF65-F5344CB8AC3E}">
        <p14:creationId xmlns:p14="http://schemas.microsoft.com/office/powerpoint/2010/main" val="38645169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5"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nl-NL" dirty="0" smtClean="0"/>
              <a:t>Klik om de stijl te bewerken</a:t>
            </a:r>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p>
          <a:p>
            <a:pPr lvl="4"/>
            <a:endParaRPr lang="nl-NL" dirty="0" smtClean="0"/>
          </a:p>
        </p:txBody>
      </p:sp>
      <p:pic>
        <p:nvPicPr>
          <p:cNvPr id="2" name="Picture 1"/>
          <p:cNvPicPr>
            <a:picLocks/>
          </p:cNvPicPr>
          <p:nvPr/>
        </p:nvPicPr>
        <p:blipFill>
          <a:blip r:embed="rId26" cstate="screen">
            <a:extLst>
              <a:ext uri="{28A0092B-C50C-407E-A947-70E740481C1C}">
                <a14:useLocalDpi xmlns:a14="http://schemas.microsoft.com/office/drawing/2010/main"/>
              </a:ext>
            </a:extLst>
          </a:blip>
          <a:stretch>
            <a:fillRect/>
          </a:stretch>
        </p:blipFill>
        <p:spPr bwMode="hidden">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5" r:id="rId21"/>
    <p:sldLayoutId id="2147483676" r:id="rId22"/>
    <p:sldLayoutId id="2147483677" r:id="rId23"/>
  </p:sldLayoutIdLst>
  <p:timing>
    <p:tnLst>
      <p:par>
        <p:cTn id="1" dur="indefinite" restart="never" nodeType="tmRoot"/>
      </p:par>
    </p:tnLst>
  </p:timing>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notesSlide" Target="../notesSlides/notesSlide13.xml"/><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7.xml"/><Relationship Id="rId7" Type="http://schemas.openxmlformats.org/officeDocument/2006/relationships/image" Target="../media/image48.jpeg"/><Relationship Id="rId2" Type="http://schemas.openxmlformats.org/officeDocument/2006/relationships/slideLayout" Target="../slideLayouts/slideLayout22.xml"/><Relationship Id="rId1" Type="http://schemas.openxmlformats.org/officeDocument/2006/relationships/tags" Target="../tags/tag18.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9.xml"/><Relationship Id="rId7"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ags" Target="../tags/tag21.xml"/><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60.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25.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7.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2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9.xml"/><Relationship Id="rId4" Type="http://schemas.openxmlformats.org/officeDocument/2006/relationships/image" Target="../media/image67.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30.xml"/><Relationship Id="rId4" Type="http://schemas.openxmlformats.org/officeDocument/2006/relationships/image" Target="../media/image6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4.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69.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2.xml"/><Relationship Id="rId4" Type="http://schemas.openxmlformats.org/officeDocument/2006/relationships/image" Target="../media/image70.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71.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3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38.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39.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40.xml"/><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83.w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1.xml"/><Relationship Id="rId1" Type="http://schemas.openxmlformats.org/officeDocument/2006/relationships/tags" Target="../tags/tag43.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1.xml"/><Relationship Id="rId1" Type="http://schemas.openxmlformats.org/officeDocument/2006/relationships/tags" Target="../tags/tag44.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xml"/><Relationship Id="rId1" Type="http://schemas.openxmlformats.org/officeDocument/2006/relationships/tags" Target="../tags/tag45.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1353086"/>
          </a:xfrm>
        </p:spPr>
        <p:txBody>
          <a:bodyPr/>
          <a:lstStyle/>
          <a:p>
            <a:r>
              <a:rPr lang="nl-NL" sz="3200" dirty="0" smtClean="0"/>
              <a:t>Hoe voorkom je tekenbeten en de </a:t>
            </a:r>
            <a:br>
              <a:rPr lang="nl-NL" sz="3200" dirty="0" smtClean="0"/>
            </a:br>
            <a:r>
              <a:rPr lang="nl-NL" sz="3200" dirty="0" smtClean="0"/>
              <a:t>ziekte van </a:t>
            </a:r>
            <a:r>
              <a:rPr lang="nl-NL" sz="3200" dirty="0" err="1" smtClean="0"/>
              <a:t>Lyme</a:t>
            </a:r>
            <a:r>
              <a:rPr lang="nl-NL" sz="3200" dirty="0" smtClean="0"/>
              <a:t>?</a:t>
            </a:r>
            <a:endParaRPr lang="nl-NL" dirty="0"/>
          </a:p>
        </p:txBody>
      </p:sp>
      <p:pic>
        <p:nvPicPr>
          <p:cNvPr id="3" name="Picture Placeholder 2"/>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tretch>
            <a:fillRect/>
          </a:stretch>
        </p:blipFill>
        <p:spPr>
          <a:xfrm>
            <a:off x="476508" y="3351010"/>
            <a:ext cx="2647950" cy="2561048"/>
          </a:xfrm>
          <a:blipFill>
            <a:blip r:embed="rId5" cstate="screen">
              <a:extLst>
                <a:ext uri="{28A0092B-C50C-407E-A947-70E740481C1C}">
                  <a14:useLocalDpi xmlns:a14="http://schemas.microsoft.com/office/drawing/2010/main"/>
                </a:ext>
              </a:extLst>
            </a:blip>
            <a:stretch>
              <a:fillRect/>
            </a:stretch>
          </a:blipFill>
        </p:spPr>
      </p:pic>
      <p:pic>
        <p:nvPicPr>
          <p:cNvPr id="20" name="Tijdelijke aanduiding voor afbeelding 19"/>
          <p:cNvPicPr>
            <a:picLocks noGrp="1" noChangeAspect="1"/>
          </p:cNvPicPr>
          <p:nvPr>
            <p:ph type="pic" sz="quarter" idx="19"/>
          </p:nvPr>
        </p:nvPicPr>
        <p:blipFill>
          <a:blip r:embed="rId6" cstate="screen">
            <a:extLst>
              <a:ext uri="{28A0092B-C50C-407E-A947-70E740481C1C}">
                <a14:useLocalDpi xmlns:a14="http://schemas.microsoft.com/office/drawing/2010/main"/>
              </a:ext>
            </a:extLst>
          </a:blip>
          <a:stretch>
            <a:fillRect/>
          </a:stretch>
        </p:blipFill>
        <p:spPr>
          <a:xfrm>
            <a:off x="6308818" y="3276600"/>
            <a:ext cx="2647950" cy="2762250"/>
          </a:xfrm>
        </p:spPr>
      </p:pic>
      <p:pic>
        <p:nvPicPr>
          <p:cNvPr id="17" name="Tijdelijke aanduiding voor afbeelding 16"/>
          <p:cNvPicPr>
            <a:picLocks noGrp="1" noChangeAspect="1"/>
          </p:cNvPicPr>
          <p:nvPr>
            <p:ph type="pic" sz="quarter" idx="16"/>
          </p:nvPr>
        </p:nvPicPr>
        <p:blipFill>
          <a:blip r:embed="rId7" cstate="screen">
            <a:extLst>
              <a:ext uri="{28A0092B-C50C-407E-A947-70E740481C1C}">
                <a14:useLocalDpi xmlns:a14="http://schemas.microsoft.com/office/drawing/2010/main"/>
              </a:ext>
            </a:extLst>
          </a:blip>
          <a:stretch>
            <a:fillRect/>
          </a:stretch>
        </p:blipFill>
        <p:spPr>
          <a:xfrm>
            <a:off x="4791659" y="3307559"/>
            <a:ext cx="2493941" cy="2647950"/>
          </a:xfrm>
        </p:spPr>
      </p:pic>
      <p:pic>
        <p:nvPicPr>
          <p:cNvPr id="16" name="Tijdelijke aanduiding voor afbeelding 15"/>
          <p:cNvPicPr>
            <a:picLocks noGrp="1" noChangeAspect="1"/>
          </p:cNvPicPr>
          <p:nvPr>
            <p:ph type="pic" sz="quarter" idx="15"/>
          </p:nvPr>
        </p:nvPicPr>
        <p:blipFill>
          <a:blip r:embed="rId8" cstate="screen">
            <a:extLst>
              <a:ext uri="{28A0092B-C50C-407E-A947-70E740481C1C}">
                <a14:useLocalDpi xmlns:a14="http://schemas.microsoft.com/office/drawing/2010/main"/>
              </a:ext>
            </a:extLst>
          </a:blip>
          <a:srcRect/>
          <a:stretch>
            <a:fillRect/>
          </a:stretch>
        </p:blipFill>
        <p:spPr/>
      </p:pic>
      <p:sp>
        <p:nvSpPr>
          <p:cNvPr id="4" name="Tijdelijke aanduiding voor tekst 3"/>
          <p:cNvSpPr>
            <a:spLocks noGrp="1"/>
          </p:cNvSpPr>
          <p:nvPr>
            <p:ph type="body" sz="quarter" idx="17"/>
          </p:nvPr>
        </p:nvSpPr>
        <p:spPr/>
        <p:txBody>
          <a:bodyPr/>
          <a:lstStyle/>
          <a:p>
            <a:r>
              <a:rPr lang="nl-NL" sz="2000" dirty="0" smtClean="0"/>
              <a:t>Leerstoelgroep Milieusysteemanalyse</a:t>
            </a:r>
            <a:endParaRPr lang="nl-NL" dirty="0"/>
          </a:p>
        </p:txBody>
      </p:sp>
      <p:sp>
        <p:nvSpPr>
          <p:cNvPr id="5" name="Tijdelijke aanduiding voor tekst 4"/>
          <p:cNvSpPr>
            <a:spLocks noGrp="1"/>
          </p:cNvSpPr>
          <p:nvPr>
            <p:ph type="body" sz="quarter" idx="18"/>
          </p:nvPr>
        </p:nvSpPr>
        <p:spPr/>
        <p:txBody>
          <a:bodyPr/>
          <a:lstStyle/>
          <a:p>
            <a:r>
              <a:rPr lang="nl-NL" dirty="0" smtClean="0"/>
              <a:t>Samenstelling: Arnold van Vliet en Sara Mulder</a:t>
            </a:r>
            <a:endParaRPr lang="nl-NL" dirty="0"/>
          </a:p>
        </p:txBody>
      </p:sp>
      <p:pic>
        <p:nvPicPr>
          <p:cNvPr id="9" name="Picture 9" descr="_DSC3918"/>
          <p:cNvPicPr>
            <a:picLocks noChangeAspect="1" noChangeArrowheads="1"/>
          </p:cNvPicPr>
          <p:nvPr/>
        </p:nvPicPr>
        <p:blipFill>
          <a:blip r:embed="rId9" cstate="screen">
            <a:clrChange>
              <a:clrFrom>
                <a:srgbClr val="E7E1E1"/>
              </a:clrFrom>
              <a:clrTo>
                <a:srgbClr val="E7E1E1">
                  <a:alpha val="0"/>
                </a:srgbClr>
              </a:clrTo>
            </a:clrChange>
          </a:blip>
          <a:srcRect/>
          <a:stretch>
            <a:fillRect/>
          </a:stretch>
        </p:blipFill>
        <p:spPr bwMode="auto">
          <a:xfrm rot="1722682">
            <a:off x="71438" y="3822700"/>
            <a:ext cx="233362" cy="360363"/>
          </a:xfrm>
          <a:prstGeom prst="rect">
            <a:avLst/>
          </a:prstGeom>
          <a:noFill/>
          <a:ln w="9525">
            <a:noFill/>
            <a:miter lim="800000"/>
            <a:headEnd/>
            <a:tailEnd/>
          </a:ln>
        </p:spPr>
      </p:pic>
      <p:pic>
        <p:nvPicPr>
          <p:cNvPr id="10" name="Picture 10" descr="_DSC3918"/>
          <p:cNvPicPr>
            <a:picLocks noChangeAspect="1" noChangeArrowheads="1"/>
          </p:cNvPicPr>
          <p:nvPr/>
        </p:nvPicPr>
        <p:blipFill>
          <a:blip r:embed="rId10" cstate="screen">
            <a:clrChange>
              <a:clrFrom>
                <a:srgbClr val="E7E1E1"/>
              </a:clrFrom>
              <a:clrTo>
                <a:srgbClr val="E7E1E1">
                  <a:alpha val="0"/>
                </a:srgbClr>
              </a:clrTo>
            </a:clrChange>
          </a:blip>
          <a:srcRect/>
          <a:stretch>
            <a:fillRect/>
          </a:stretch>
        </p:blipFill>
        <p:spPr bwMode="auto">
          <a:xfrm rot="510945" flipH="1">
            <a:off x="2727325" y="3035300"/>
            <a:ext cx="825500" cy="442913"/>
          </a:xfrm>
          <a:prstGeom prst="rect">
            <a:avLst/>
          </a:prstGeom>
          <a:noFill/>
          <a:ln w="9525">
            <a:noFill/>
            <a:miter lim="800000"/>
            <a:headEnd/>
            <a:tailEnd/>
          </a:ln>
        </p:spPr>
      </p:pic>
      <p:pic>
        <p:nvPicPr>
          <p:cNvPr id="11" name="Picture 11" descr="_DSC3918"/>
          <p:cNvPicPr>
            <a:picLocks noChangeAspect="1" noChangeArrowheads="1"/>
          </p:cNvPicPr>
          <p:nvPr/>
        </p:nvPicPr>
        <p:blipFill>
          <a:blip r:embed="rId11" cstate="screen">
            <a:clrChange>
              <a:clrFrom>
                <a:srgbClr val="E7E1E1"/>
              </a:clrFrom>
              <a:clrTo>
                <a:srgbClr val="E7E1E1">
                  <a:alpha val="0"/>
                </a:srgbClr>
              </a:clrTo>
            </a:clrChange>
            <a:extLst>
              <a:ext uri="{28A0092B-C50C-407E-A947-70E740481C1C}">
                <a14:useLocalDpi xmlns:a14="http://schemas.microsoft.com/office/drawing/2010/main"/>
              </a:ext>
            </a:extLst>
          </a:blip>
          <a:srcRect/>
          <a:stretch>
            <a:fillRect/>
          </a:stretch>
        </p:blipFill>
        <p:spPr bwMode="auto">
          <a:xfrm rot="1988335">
            <a:off x="330200" y="2200275"/>
            <a:ext cx="279400" cy="431800"/>
          </a:xfrm>
          <a:prstGeom prst="rect">
            <a:avLst/>
          </a:prstGeom>
          <a:noFill/>
          <a:ln w="9525">
            <a:noFill/>
            <a:miter lim="800000"/>
            <a:headEnd/>
            <a:tailEnd/>
          </a:ln>
        </p:spPr>
      </p:pic>
      <p:pic>
        <p:nvPicPr>
          <p:cNvPr id="12" name="Picture 12" descr="_DSC3918"/>
          <p:cNvPicPr>
            <a:picLocks noChangeAspect="1" noChangeArrowheads="1"/>
          </p:cNvPicPr>
          <p:nvPr/>
        </p:nvPicPr>
        <p:blipFill>
          <a:blip r:embed="rId12" cstate="screen">
            <a:clrChange>
              <a:clrFrom>
                <a:srgbClr val="E7E1E1"/>
              </a:clrFrom>
              <a:clrTo>
                <a:srgbClr val="E7E1E1">
                  <a:alpha val="0"/>
                </a:srgbClr>
              </a:clrTo>
            </a:clrChange>
          </a:blip>
          <a:srcRect/>
          <a:stretch>
            <a:fillRect/>
          </a:stretch>
        </p:blipFill>
        <p:spPr bwMode="auto">
          <a:xfrm>
            <a:off x="3635375" y="6189663"/>
            <a:ext cx="360363" cy="233362"/>
          </a:xfrm>
          <a:prstGeom prst="rect">
            <a:avLst/>
          </a:prstGeom>
          <a:noFill/>
          <a:ln w="9525">
            <a:noFill/>
            <a:miter lim="800000"/>
            <a:headEnd/>
            <a:tailEnd/>
          </a:ln>
        </p:spPr>
      </p:pic>
      <p:pic>
        <p:nvPicPr>
          <p:cNvPr id="13" name="Picture 13" descr="_DSC3918"/>
          <p:cNvPicPr>
            <a:picLocks noChangeAspect="1" noChangeArrowheads="1"/>
          </p:cNvPicPr>
          <p:nvPr/>
        </p:nvPicPr>
        <p:blipFill>
          <a:blip r:embed="rId13" cstate="screen">
            <a:clrChange>
              <a:clrFrom>
                <a:srgbClr val="E7E1E1"/>
              </a:clrFrom>
              <a:clrTo>
                <a:srgbClr val="E7E1E1">
                  <a:alpha val="0"/>
                </a:srgbClr>
              </a:clrTo>
            </a:clrChange>
          </a:blip>
          <a:srcRect/>
          <a:stretch>
            <a:fillRect/>
          </a:stretch>
        </p:blipFill>
        <p:spPr bwMode="auto">
          <a:xfrm rot="1966110">
            <a:off x="7543456" y="1934904"/>
            <a:ext cx="1460962" cy="94532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83885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Volgezogen teken</a:t>
            </a:r>
            <a:endParaRPr lang="nl-NL" dirty="0"/>
          </a:p>
        </p:txBody>
      </p:sp>
      <p:pic>
        <p:nvPicPr>
          <p:cNvPr id="1348610" name="Picture 2"/>
          <p:cNvPicPr>
            <a:picLocks noChangeAspect="1" noChangeArrowheads="1"/>
          </p:cNvPicPr>
          <p:nvPr/>
        </p:nvPicPr>
        <p:blipFill>
          <a:blip r:embed="rId4" cstate="screen"/>
          <a:srcRect/>
          <a:stretch>
            <a:fillRect/>
          </a:stretch>
        </p:blipFill>
        <p:spPr bwMode="auto">
          <a:xfrm>
            <a:off x="542440" y="1058590"/>
            <a:ext cx="8326188" cy="500124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Paring</a:t>
            </a:r>
            <a:endParaRPr lang="nl-NL" dirty="0"/>
          </a:p>
        </p:txBody>
      </p:sp>
      <p:pic>
        <p:nvPicPr>
          <p:cNvPr id="1349634" name="Picture 2"/>
          <p:cNvPicPr>
            <a:picLocks noChangeAspect="1" noChangeArrowheads="1"/>
          </p:cNvPicPr>
          <p:nvPr/>
        </p:nvPicPr>
        <p:blipFill>
          <a:blip r:embed="rId4" cstate="screen"/>
          <a:srcRect/>
          <a:stretch>
            <a:fillRect/>
          </a:stretch>
        </p:blipFill>
        <p:spPr bwMode="auto">
          <a:xfrm>
            <a:off x="2231756" y="1204716"/>
            <a:ext cx="4908257" cy="4746633"/>
          </a:xfrm>
          <a:prstGeom prst="rect">
            <a:avLst/>
          </a:prstGeom>
          <a:noFill/>
          <a:ln w="9525">
            <a:noFill/>
            <a:miter lim="800000"/>
            <a:headEnd/>
            <a:tailEnd/>
          </a:ln>
        </p:spPr>
      </p:pic>
      <p:sp>
        <p:nvSpPr>
          <p:cNvPr id="4" name="Rechthoek 3"/>
          <p:cNvSpPr/>
          <p:nvPr/>
        </p:nvSpPr>
        <p:spPr>
          <a:xfrm>
            <a:off x="4029486" y="6127020"/>
            <a:ext cx="3729226" cy="369332"/>
          </a:xfrm>
          <a:prstGeom prst="rect">
            <a:avLst/>
          </a:prstGeom>
        </p:spPr>
        <p:txBody>
          <a:bodyPr wrap="none">
            <a:spAutoFit/>
          </a:bodyPr>
          <a:lstStyle/>
          <a:p>
            <a:r>
              <a:rPr lang="en-US" dirty="0" err="1" smtClean="0"/>
              <a:t>Foto</a:t>
            </a:r>
            <a:r>
              <a:rPr lang="en-US" dirty="0" smtClean="0"/>
              <a:t>: CDC Public Health Image Library</a:t>
            </a:r>
            <a:endParaRPr lang="nl-NL" dirty="0"/>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35065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l="16017" t="10929" r="14420" b="5424"/>
          <a:stretch>
            <a:fillRect/>
          </a:stretch>
        </p:blipFill>
        <p:spPr bwMode="auto">
          <a:xfrm>
            <a:off x="0" y="0"/>
            <a:ext cx="9144000" cy="6872099"/>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hapenteek alle levensstadia cm Fedor Gassner sm2"/>
          <p:cNvPicPr>
            <a:picLocks noChangeAspect="1" noChangeArrowheads="1"/>
          </p:cNvPicPr>
          <p:nvPr/>
        </p:nvPicPr>
        <p:blipFill>
          <a:blip r:embed="rId4" cstate="screen"/>
          <a:srcRect/>
          <a:stretch>
            <a:fillRect/>
          </a:stretch>
        </p:blipFill>
        <p:spPr bwMode="auto">
          <a:xfrm>
            <a:off x="1828800" y="4114800"/>
            <a:ext cx="530225" cy="463550"/>
          </a:xfrm>
          <a:prstGeom prst="rect">
            <a:avLst/>
          </a:prstGeom>
          <a:noFill/>
          <a:ln w="9525">
            <a:solidFill>
              <a:schemeClr val="tx1"/>
            </a:solidFill>
            <a:miter lim="800000"/>
            <a:headEnd/>
            <a:tailEnd/>
          </a:ln>
        </p:spPr>
      </p:pic>
      <p:pic>
        <p:nvPicPr>
          <p:cNvPr id="5" name="Picture 5" descr="Schapenteek alle levensstadia cm Fedor Gassner sm2"/>
          <p:cNvPicPr>
            <a:picLocks noChangeAspect="1" noChangeArrowheads="1"/>
          </p:cNvPicPr>
          <p:nvPr/>
        </p:nvPicPr>
        <p:blipFill>
          <a:blip r:embed="rId5" cstate="screen"/>
          <a:srcRect/>
          <a:stretch>
            <a:fillRect/>
          </a:stretch>
        </p:blipFill>
        <p:spPr bwMode="auto">
          <a:xfrm>
            <a:off x="3429000" y="2286000"/>
            <a:ext cx="793750" cy="914400"/>
          </a:xfrm>
          <a:prstGeom prst="rect">
            <a:avLst/>
          </a:prstGeom>
          <a:noFill/>
          <a:ln w="9525">
            <a:solidFill>
              <a:schemeClr val="tx1"/>
            </a:solidFill>
            <a:miter lim="800000"/>
            <a:headEnd/>
            <a:tailEnd/>
          </a:ln>
        </p:spPr>
      </p:pic>
      <p:pic>
        <p:nvPicPr>
          <p:cNvPr id="6" name="Picture 6" descr="Schapenteek alle levensstadia cm Fedor Gassner sm2"/>
          <p:cNvPicPr>
            <a:picLocks noChangeAspect="1" noChangeArrowheads="1"/>
          </p:cNvPicPr>
          <p:nvPr/>
        </p:nvPicPr>
        <p:blipFill>
          <a:blip r:embed="rId6" cstate="screen"/>
          <a:srcRect/>
          <a:stretch>
            <a:fillRect/>
          </a:stretch>
        </p:blipFill>
        <p:spPr bwMode="auto">
          <a:xfrm>
            <a:off x="6629400" y="4038600"/>
            <a:ext cx="982663" cy="1055688"/>
          </a:xfrm>
          <a:prstGeom prst="rect">
            <a:avLst/>
          </a:prstGeom>
          <a:noFill/>
          <a:ln w="9525">
            <a:solidFill>
              <a:schemeClr val="tx1"/>
            </a:solidFill>
            <a:miter lim="800000"/>
            <a:headEnd/>
            <a:tailEnd/>
          </a:ln>
        </p:spPr>
      </p:pic>
      <p:pic>
        <p:nvPicPr>
          <p:cNvPr id="7" name="Picture 7" descr="Schapenteek alle levensstadia cm Fedor Gassner sm2"/>
          <p:cNvPicPr>
            <a:picLocks noChangeAspect="1" noChangeArrowheads="1"/>
          </p:cNvPicPr>
          <p:nvPr/>
        </p:nvPicPr>
        <p:blipFill>
          <a:blip r:embed="rId7" cstate="screen"/>
          <a:srcRect/>
          <a:stretch>
            <a:fillRect/>
          </a:stretch>
        </p:blipFill>
        <p:spPr bwMode="auto">
          <a:xfrm>
            <a:off x="5400675" y="3048000"/>
            <a:ext cx="1168400" cy="1219200"/>
          </a:xfrm>
          <a:prstGeom prst="rect">
            <a:avLst/>
          </a:prstGeom>
          <a:noFill/>
          <a:ln w="9525">
            <a:solidFill>
              <a:schemeClr val="tx1"/>
            </a:solidFill>
            <a:miter lim="800000"/>
            <a:headEnd/>
            <a:tailEnd/>
          </a:ln>
        </p:spPr>
      </p:pic>
      <p:pic>
        <p:nvPicPr>
          <p:cNvPr id="8" name="Picture 8" descr="huma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4724400"/>
            <a:ext cx="1066800" cy="735013"/>
          </a:xfrm>
          <a:prstGeom prst="rect">
            <a:avLst/>
          </a:prstGeom>
          <a:noFill/>
          <a:ln w="9525">
            <a:noFill/>
            <a:miter lim="800000"/>
            <a:headEnd/>
            <a:tailEnd/>
          </a:ln>
        </p:spPr>
      </p:pic>
      <p:pic>
        <p:nvPicPr>
          <p:cNvPr id="9" name="Picture 9" descr="hedgeho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05000" y="2362200"/>
            <a:ext cx="827088" cy="542925"/>
          </a:xfrm>
          <a:prstGeom prst="rect">
            <a:avLst/>
          </a:prstGeom>
          <a:noFill/>
          <a:ln w="9525">
            <a:noFill/>
            <a:miter lim="800000"/>
            <a:headEnd/>
            <a:tailEnd/>
          </a:ln>
        </p:spPr>
      </p:pic>
      <p:pic>
        <p:nvPicPr>
          <p:cNvPr id="10" name="Picture 10" descr="pheasent"/>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14800" y="855663"/>
            <a:ext cx="990600" cy="668337"/>
          </a:xfrm>
          <a:prstGeom prst="rect">
            <a:avLst/>
          </a:prstGeom>
          <a:noFill/>
          <a:ln w="9525">
            <a:noFill/>
            <a:miter lim="800000"/>
            <a:headEnd/>
            <a:tailEnd/>
          </a:ln>
        </p:spPr>
      </p:pic>
      <p:pic>
        <p:nvPicPr>
          <p:cNvPr id="11" name="Picture 11" descr="mous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6525" y="4038600"/>
            <a:ext cx="762000" cy="436563"/>
          </a:xfrm>
          <a:prstGeom prst="rect">
            <a:avLst/>
          </a:prstGeom>
          <a:noFill/>
          <a:ln w="9525">
            <a:noFill/>
            <a:miter lim="800000"/>
            <a:headEnd/>
            <a:tailEnd/>
          </a:ln>
        </p:spPr>
      </p:pic>
      <p:pic>
        <p:nvPicPr>
          <p:cNvPr id="12" name="Picture 12" descr="har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505200" y="879475"/>
            <a:ext cx="547688" cy="820738"/>
          </a:xfrm>
          <a:prstGeom prst="rect">
            <a:avLst/>
          </a:prstGeom>
          <a:noFill/>
          <a:ln w="9525">
            <a:noFill/>
            <a:miter lim="800000"/>
            <a:headEnd/>
            <a:tailEnd/>
          </a:ln>
        </p:spPr>
      </p:pic>
      <p:pic>
        <p:nvPicPr>
          <p:cNvPr id="13" name="Picture 13" descr="Re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73213" y="914400"/>
            <a:ext cx="1122362" cy="1460500"/>
          </a:xfrm>
          <a:prstGeom prst="rect">
            <a:avLst/>
          </a:prstGeom>
          <a:noFill/>
          <a:ln w="9525">
            <a:noFill/>
            <a:miter lim="800000"/>
            <a:headEnd/>
            <a:tailEnd/>
          </a:ln>
        </p:spPr>
      </p:pic>
      <p:pic>
        <p:nvPicPr>
          <p:cNvPr id="14" name="Picture 14" descr="blackb"/>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6525" y="3429000"/>
            <a:ext cx="854075" cy="506413"/>
          </a:xfrm>
          <a:prstGeom prst="rect">
            <a:avLst/>
          </a:prstGeom>
          <a:noFill/>
          <a:ln w="9525">
            <a:noFill/>
            <a:miter lim="800000"/>
            <a:headEnd/>
            <a:tailEnd/>
          </a:ln>
        </p:spPr>
      </p:pic>
      <p:pic>
        <p:nvPicPr>
          <p:cNvPr id="15" name="Picture 15" descr="mouse"/>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33713" y="1111250"/>
            <a:ext cx="555625" cy="319088"/>
          </a:xfrm>
          <a:prstGeom prst="rect">
            <a:avLst/>
          </a:prstGeom>
          <a:noFill/>
          <a:ln w="9525">
            <a:noFill/>
            <a:miter lim="800000"/>
            <a:headEnd/>
            <a:tailEnd/>
          </a:ln>
        </p:spPr>
      </p:pic>
      <p:pic>
        <p:nvPicPr>
          <p:cNvPr id="16" name="Picture 16" descr="blackb"/>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133600" y="914400"/>
            <a:ext cx="854075" cy="506413"/>
          </a:xfrm>
          <a:prstGeom prst="rect">
            <a:avLst/>
          </a:prstGeom>
          <a:noFill/>
          <a:ln w="9525">
            <a:noFill/>
            <a:miter lim="800000"/>
            <a:headEnd/>
            <a:tailEnd/>
          </a:ln>
        </p:spPr>
      </p:pic>
      <p:pic>
        <p:nvPicPr>
          <p:cNvPr id="17" name="Picture 17" descr="Re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80325" y="3429000"/>
            <a:ext cx="1463675" cy="1905000"/>
          </a:xfrm>
          <a:prstGeom prst="rect">
            <a:avLst/>
          </a:prstGeom>
          <a:noFill/>
          <a:ln w="9525">
            <a:noFill/>
            <a:miter lim="800000"/>
            <a:headEnd/>
            <a:tailEnd/>
          </a:ln>
        </p:spPr>
      </p:pic>
      <p:pic>
        <p:nvPicPr>
          <p:cNvPr id="18" name="Picture 18" descr="huma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 y="1447800"/>
            <a:ext cx="1066800" cy="735013"/>
          </a:xfrm>
          <a:prstGeom prst="rect">
            <a:avLst/>
          </a:prstGeom>
          <a:noFill/>
          <a:ln w="9525">
            <a:noFill/>
            <a:miter lim="800000"/>
            <a:headEnd/>
            <a:tailEnd/>
          </a:ln>
        </p:spPr>
      </p:pic>
      <p:pic>
        <p:nvPicPr>
          <p:cNvPr id="19" name="Picture 19" descr="huma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96200" y="1524000"/>
            <a:ext cx="990600" cy="682625"/>
          </a:xfrm>
          <a:prstGeom prst="rect">
            <a:avLst/>
          </a:prstGeom>
          <a:noFill/>
          <a:ln w="9525">
            <a:noFill/>
            <a:miter lim="800000"/>
            <a:headEnd/>
            <a:tailEnd/>
          </a:ln>
        </p:spPr>
      </p:pic>
      <p:pic>
        <p:nvPicPr>
          <p:cNvPr id="20" name="Picture 20" descr="hedgeho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24600" y="1676400"/>
            <a:ext cx="598488" cy="392113"/>
          </a:xfrm>
          <a:prstGeom prst="rect">
            <a:avLst/>
          </a:prstGeom>
          <a:noFill/>
          <a:ln w="9525">
            <a:noFill/>
            <a:miter lim="800000"/>
            <a:headEnd/>
            <a:tailEnd/>
          </a:ln>
        </p:spPr>
      </p:pic>
      <p:pic>
        <p:nvPicPr>
          <p:cNvPr id="21" name="Picture 21" descr="pheasent"/>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53400" y="2590800"/>
            <a:ext cx="990600" cy="668338"/>
          </a:xfrm>
          <a:prstGeom prst="rect">
            <a:avLst/>
          </a:prstGeom>
          <a:noFill/>
          <a:ln w="9525">
            <a:noFill/>
            <a:miter lim="800000"/>
            <a:headEnd/>
            <a:tailEnd/>
          </a:ln>
        </p:spPr>
      </p:pic>
      <p:pic>
        <p:nvPicPr>
          <p:cNvPr id="22" name="Picture 22" descr="har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43800" y="2209800"/>
            <a:ext cx="547688" cy="820738"/>
          </a:xfrm>
          <a:prstGeom prst="rect">
            <a:avLst/>
          </a:prstGeom>
          <a:noFill/>
          <a:ln w="9525">
            <a:noFill/>
            <a:miter lim="800000"/>
            <a:headEnd/>
            <a:tailEnd/>
          </a:ln>
        </p:spPr>
      </p:pic>
      <p:sp>
        <p:nvSpPr>
          <p:cNvPr id="23" name="Line 23"/>
          <p:cNvSpPr>
            <a:spLocks noChangeShapeType="1"/>
          </p:cNvSpPr>
          <p:nvPr/>
        </p:nvSpPr>
        <p:spPr bwMode="auto">
          <a:xfrm flipV="1">
            <a:off x="2133600" y="2743200"/>
            <a:ext cx="1066800" cy="1143000"/>
          </a:xfrm>
          <a:prstGeom prst="line">
            <a:avLst/>
          </a:prstGeom>
          <a:noFill/>
          <a:ln w="63500">
            <a:solidFill>
              <a:schemeClr val="tx1"/>
            </a:solidFill>
            <a:round/>
            <a:headEnd/>
            <a:tailEnd type="triangle" w="med" len="med"/>
          </a:ln>
        </p:spPr>
        <p:txBody>
          <a:bodyPr/>
          <a:lstStyle/>
          <a:p>
            <a:endParaRPr lang="en-US"/>
          </a:p>
        </p:txBody>
      </p:sp>
      <p:pic>
        <p:nvPicPr>
          <p:cNvPr id="24" name="Picture 26" descr="tick-30"/>
          <p:cNvPicPr>
            <a:picLocks noChangeAspect="1" noChangeArrowheads="1"/>
          </p:cNvPicPr>
          <p:nvPr/>
        </p:nvPicPr>
        <p:blipFill>
          <a:blip r:embed="rId15" cstate="screen"/>
          <a:srcRect/>
          <a:stretch>
            <a:fillRect/>
          </a:stretch>
        </p:blipFill>
        <p:spPr bwMode="auto">
          <a:xfrm>
            <a:off x="3048000" y="4699000"/>
            <a:ext cx="2362200" cy="1576388"/>
          </a:xfrm>
          <a:prstGeom prst="rect">
            <a:avLst/>
          </a:prstGeom>
          <a:noFill/>
          <a:ln w="9525">
            <a:solidFill>
              <a:schemeClr val="tx1"/>
            </a:solidFill>
            <a:miter lim="800000"/>
            <a:headEnd/>
            <a:tailEnd/>
          </a:ln>
        </p:spPr>
      </p:pic>
      <p:sp>
        <p:nvSpPr>
          <p:cNvPr id="25" name="Line 28"/>
          <p:cNvSpPr>
            <a:spLocks noChangeShapeType="1"/>
          </p:cNvSpPr>
          <p:nvPr/>
        </p:nvSpPr>
        <p:spPr bwMode="auto">
          <a:xfrm>
            <a:off x="4343400" y="2667000"/>
            <a:ext cx="762000" cy="381000"/>
          </a:xfrm>
          <a:prstGeom prst="line">
            <a:avLst/>
          </a:prstGeom>
          <a:noFill/>
          <a:ln w="63500">
            <a:solidFill>
              <a:schemeClr val="tx1"/>
            </a:solidFill>
            <a:round/>
            <a:headEnd/>
            <a:tailEnd type="triangle" w="med" len="med"/>
          </a:ln>
        </p:spPr>
        <p:txBody>
          <a:bodyPr/>
          <a:lstStyle/>
          <a:p>
            <a:endParaRPr lang="en-US"/>
          </a:p>
        </p:txBody>
      </p:sp>
      <p:sp>
        <p:nvSpPr>
          <p:cNvPr id="26" name="Line 29"/>
          <p:cNvSpPr>
            <a:spLocks noChangeShapeType="1"/>
          </p:cNvSpPr>
          <p:nvPr/>
        </p:nvSpPr>
        <p:spPr bwMode="auto">
          <a:xfrm flipH="1">
            <a:off x="5486400" y="4343400"/>
            <a:ext cx="457200" cy="457200"/>
          </a:xfrm>
          <a:prstGeom prst="line">
            <a:avLst/>
          </a:prstGeom>
          <a:noFill/>
          <a:ln w="63500">
            <a:solidFill>
              <a:schemeClr val="tx1"/>
            </a:solidFill>
            <a:round/>
            <a:headEnd/>
            <a:tailEnd type="triangle" w="med" len="med"/>
          </a:ln>
        </p:spPr>
        <p:txBody>
          <a:bodyPr/>
          <a:lstStyle/>
          <a:p>
            <a:endParaRPr lang="en-US"/>
          </a:p>
        </p:txBody>
      </p:sp>
      <p:sp>
        <p:nvSpPr>
          <p:cNvPr id="27" name="Text Box 31"/>
          <p:cNvSpPr txBox="1">
            <a:spLocks noChangeArrowheads="1"/>
          </p:cNvSpPr>
          <p:nvPr/>
        </p:nvSpPr>
        <p:spPr bwMode="auto">
          <a:xfrm>
            <a:off x="2819400" y="3733800"/>
            <a:ext cx="2209800" cy="523875"/>
          </a:xfrm>
          <a:prstGeom prst="rect">
            <a:avLst/>
          </a:prstGeom>
          <a:noFill/>
          <a:ln w="9525">
            <a:noFill/>
            <a:miter lim="800000"/>
            <a:headEnd/>
            <a:tailEnd/>
          </a:ln>
        </p:spPr>
        <p:txBody>
          <a:bodyPr>
            <a:spAutoFit/>
          </a:bodyPr>
          <a:lstStyle/>
          <a:p>
            <a:pPr>
              <a:spcBef>
                <a:spcPct val="50000"/>
              </a:spcBef>
            </a:pPr>
            <a:r>
              <a:rPr lang="en-US" sz="2800" b="1">
                <a:solidFill>
                  <a:srgbClr val="004C78"/>
                </a:solidFill>
              </a:rPr>
              <a:t>2 tot 3 jaar</a:t>
            </a:r>
          </a:p>
        </p:txBody>
      </p:sp>
      <p:grpSp>
        <p:nvGrpSpPr>
          <p:cNvPr id="2" name="Group 79"/>
          <p:cNvGrpSpPr>
            <a:grpSpLocks/>
          </p:cNvGrpSpPr>
          <p:nvPr/>
        </p:nvGrpSpPr>
        <p:grpSpPr bwMode="auto">
          <a:xfrm>
            <a:off x="2286000" y="4652963"/>
            <a:ext cx="685800" cy="833437"/>
            <a:chOff x="1440" y="2931"/>
            <a:chExt cx="432" cy="525"/>
          </a:xfrm>
        </p:grpSpPr>
        <p:sp>
          <p:nvSpPr>
            <p:cNvPr id="18459" name="Line 27"/>
            <p:cNvSpPr>
              <a:spLocks noChangeShapeType="1"/>
            </p:cNvSpPr>
            <p:nvPr/>
          </p:nvSpPr>
          <p:spPr bwMode="auto">
            <a:xfrm flipH="1" flipV="1">
              <a:off x="1440" y="2976"/>
              <a:ext cx="432" cy="480"/>
            </a:xfrm>
            <a:prstGeom prst="line">
              <a:avLst/>
            </a:prstGeom>
            <a:noFill/>
            <a:ln w="63500">
              <a:solidFill>
                <a:schemeClr val="tx1"/>
              </a:solidFill>
              <a:round/>
              <a:headEnd/>
              <a:tailEnd type="triangle" w="med" len="med"/>
            </a:ln>
          </p:spPr>
          <p:txBody>
            <a:bodyPr/>
            <a:lstStyle/>
            <a:p>
              <a:endParaRPr lang="en-US"/>
            </a:p>
          </p:txBody>
        </p:sp>
        <p:sp>
          <p:nvSpPr>
            <p:cNvPr id="18460" name="Text Box 78"/>
            <p:cNvSpPr txBox="1">
              <a:spLocks noChangeArrowheads="1"/>
            </p:cNvSpPr>
            <p:nvPr/>
          </p:nvSpPr>
          <p:spPr bwMode="auto">
            <a:xfrm rot="2837941">
              <a:off x="1484" y="3058"/>
              <a:ext cx="427" cy="174"/>
            </a:xfrm>
            <a:prstGeom prst="rect">
              <a:avLst/>
            </a:prstGeom>
            <a:noFill/>
            <a:ln w="9525">
              <a:noFill/>
              <a:miter lim="800000"/>
              <a:headEnd/>
              <a:tailEnd/>
            </a:ln>
          </p:spPr>
          <p:txBody>
            <a:bodyPr>
              <a:spAutoFit/>
            </a:bodyPr>
            <a:lstStyle/>
            <a:p>
              <a:pPr>
                <a:spcBef>
                  <a:spcPct val="50000"/>
                </a:spcBef>
              </a:pPr>
              <a:r>
                <a:rPr lang="en-US" sz="1200" dirty="0"/>
                <a:t>x2000</a:t>
              </a:r>
            </a:p>
          </p:txBody>
        </p:sp>
      </p:grpSp>
      <p:sp>
        <p:nvSpPr>
          <p:cNvPr id="30" name="Titel 29"/>
          <p:cNvSpPr>
            <a:spLocks noGrp="1"/>
          </p:cNvSpPr>
          <p:nvPr>
            <p:ph type="title"/>
          </p:nvPr>
        </p:nvSpPr>
        <p:spPr>
          <a:xfrm>
            <a:off x="491642" y="230188"/>
            <a:ext cx="8442796" cy="791650"/>
          </a:xfrm>
        </p:spPr>
        <p:txBody>
          <a:bodyPr/>
          <a:lstStyle/>
          <a:p>
            <a:r>
              <a:rPr lang="nl-NL" dirty="0" smtClean="0"/>
              <a:t>Levenscyclus teek en Borrelia</a:t>
            </a:r>
            <a:endParaRPr lang="nl-NL" dirty="0"/>
          </a:p>
        </p:txBody>
      </p:sp>
    </p:spTree>
    <p:custDataLst>
      <p:tags r:id="rId1"/>
    </p:custDataLst>
    <p:extLst>
      <p:ext uri="{BB962C8B-B14F-4D97-AF65-F5344CB8AC3E}">
        <p14:creationId xmlns:p14="http://schemas.microsoft.com/office/powerpoint/2010/main" val="1862705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6" grpId="1"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53884"/>
            <a:ext cx="4607496" cy="5161103"/>
          </a:xfrm>
          <a:prstGeom prst="rect">
            <a:avLst/>
          </a:prstGeom>
          <a:noFill/>
          <a:ln w="6350">
            <a:solidFill>
              <a:srgbClr val="000000"/>
            </a:solidFill>
            <a:miter lim="800000"/>
            <a:headEnd/>
            <a:tailEnd/>
          </a:ln>
        </p:spPr>
      </p:pic>
      <p:pic>
        <p:nvPicPr>
          <p:cNvPr id="52233"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t="-1154" b="-1154"/>
          <a:stretch>
            <a:fillRect/>
          </a:stretch>
        </p:blipFill>
        <p:spPr bwMode="auto">
          <a:xfrm>
            <a:off x="4644008" y="1410789"/>
            <a:ext cx="4494164" cy="4863584"/>
          </a:xfrm>
          <a:prstGeom prst="rect">
            <a:avLst/>
          </a:prstGeom>
          <a:noFill/>
          <a:ln w="9525">
            <a:noFill/>
            <a:miter lim="800000"/>
            <a:headEnd/>
            <a:tailEnd/>
          </a:ln>
        </p:spPr>
      </p:pic>
      <p:sp>
        <p:nvSpPr>
          <p:cNvPr id="9" name="Titel 8"/>
          <p:cNvSpPr>
            <a:spLocks noGrp="1"/>
          </p:cNvSpPr>
          <p:nvPr>
            <p:ph type="title"/>
          </p:nvPr>
        </p:nvSpPr>
        <p:spPr>
          <a:xfrm>
            <a:off x="491642" y="230188"/>
            <a:ext cx="8442796" cy="791650"/>
          </a:xfrm>
        </p:spPr>
        <p:txBody>
          <a:bodyPr/>
          <a:lstStyle/>
          <a:p>
            <a:r>
              <a:rPr lang="nl-NL" dirty="0" smtClean="0"/>
              <a:t>Tekenonderzoek Wageningen </a:t>
            </a:r>
            <a:r>
              <a:rPr lang="nl-NL" dirty="0" err="1" smtClean="0"/>
              <a:t>University</a:t>
            </a:r>
            <a:endParaRPr lang="nl-NL" dirty="0"/>
          </a:p>
        </p:txBody>
      </p:sp>
      <p:sp>
        <p:nvSpPr>
          <p:cNvPr id="10" name="Text Box 35"/>
          <p:cNvSpPr txBox="1">
            <a:spLocks noChangeArrowheads="1"/>
          </p:cNvSpPr>
          <p:nvPr/>
        </p:nvSpPr>
        <p:spPr bwMode="auto">
          <a:xfrm>
            <a:off x="4643442" y="974126"/>
            <a:ext cx="4558614" cy="648171"/>
          </a:xfrm>
          <a:prstGeom prst="rect">
            <a:avLst/>
          </a:prstGeom>
          <a:noFill/>
          <a:ln w="9525">
            <a:noFill/>
            <a:miter lim="800000"/>
            <a:headEnd/>
            <a:tailEnd/>
          </a:ln>
        </p:spPr>
        <p:txBody>
          <a:bodyPr wrap="square">
            <a:spAutoFit/>
          </a:bodyPr>
          <a:lstStyle/>
          <a:p>
            <a:pPr eaLnBrk="0" hangingPunct="0">
              <a:spcBef>
                <a:spcPct val="50000"/>
              </a:spcBef>
            </a:pPr>
            <a:r>
              <a:rPr lang="nl-NL" b="1" i="0" u="none" dirty="0" smtClean="0">
                <a:latin typeface="Verdana" pitchFamily="34" charset="0"/>
              </a:rPr>
              <a:t>Maandelijkse tekenvangsten op 25 locaties</a:t>
            </a:r>
          </a:p>
          <a:p>
            <a:pPr eaLnBrk="0" hangingPunct="0">
              <a:spcBef>
                <a:spcPct val="50000"/>
              </a:spcBef>
            </a:pPr>
            <a:endParaRPr lang="nl-NL" b="1" i="0" u="none" dirty="0">
              <a:latin typeface="Verdana" pitchFamily="34" charset="0"/>
            </a:endParaRPr>
          </a:p>
        </p:txBody>
      </p:sp>
      <p:pic>
        <p:nvPicPr>
          <p:cNvPr id="49163" name="Picture 11" descr="http://www.natuurkalender.nl/waarnemingen/kaartje.asp?soort=3142&amp;varieteit=-1&amp;fenofase=33&amp;breedte=800&amp;jaar=2009&amp;kaart=blanco"/>
          <p:cNvPicPr>
            <a:picLocks noChangeAspect="1" noChangeArrowheads="1"/>
          </p:cNvPicPr>
          <p:nvPr/>
        </p:nvPicPr>
        <p:blipFill>
          <a:blip r:embed="rId6" cstate="screen"/>
          <a:srcRect/>
          <a:stretch>
            <a:fillRect/>
          </a:stretch>
        </p:blipFill>
        <p:spPr bwMode="auto">
          <a:xfrm>
            <a:off x="4629494" y="1052486"/>
            <a:ext cx="4514506" cy="5193332"/>
          </a:xfrm>
          <a:prstGeom prst="rect">
            <a:avLst/>
          </a:prstGeom>
          <a:noFill/>
          <a:ln w="9525">
            <a:solidFill>
              <a:schemeClr val="tx1"/>
            </a:solidFill>
            <a:miter lim="800000"/>
            <a:headEnd/>
            <a:tailEnd/>
          </a:ln>
        </p:spPr>
      </p:pic>
      <p:pic>
        <p:nvPicPr>
          <p:cNvPr id="7" name="Picture 4" descr="logonatuurkalenderde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354684">
            <a:off x="346729" y="4535430"/>
            <a:ext cx="1885358" cy="92120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513142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Text Box 4"/>
          <p:cNvSpPr txBox="1">
            <a:spLocks noChangeArrowheads="1"/>
          </p:cNvSpPr>
          <p:nvPr/>
        </p:nvSpPr>
        <p:spPr bwMode="auto">
          <a:xfrm>
            <a:off x="2854325" y="115888"/>
            <a:ext cx="3086100" cy="609600"/>
          </a:xfrm>
          <a:prstGeom prst="rect">
            <a:avLst/>
          </a:prstGeom>
          <a:noFill/>
          <a:ln w="9525">
            <a:noFill/>
            <a:miter lim="800000"/>
            <a:headEnd/>
            <a:tailEnd/>
          </a:ln>
          <a:effectLst/>
        </p:spPr>
        <p:txBody>
          <a:bodyPr wrap="none">
            <a:spAutoFit/>
          </a:bodyPr>
          <a:lstStyle/>
          <a:p>
            <a:r>
              <a:rPr lang="nl-NL" sz="3400" i="0" u="none"/>
              <a:t>Bemonstering</a:t>
            </a:r>
            <a:endParaRPr lang="nl-NL" sz="3400" i="0" u="none" noProof="1"/>
          </a:p>
        </p:txBody>
      </p:sp>
      <p:pic>
        <p:nvPicPr>
          <p:cNvPr id="503813" name="Picture 5" descr="Thick adventure 013"/>
          <p:cNvPicPr>
            <a:picLocks noChangeAspect="1" noChangeArrowheads="1"/>
          </p:cNvPicPr>
          <p:nvPr/>
        </p:nvPicPr>
        <p:blipFill>
          <a:blip r:embed="rId4" cstate="screen"/>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1677988" y="2290763"/>
            <a:ext cx="9144000" cy="0"/>
          </a:xfrm>
          <a:prstGeom prst="rect">
            <a:avLst/>
          </a:prstGeom>
          <a:noFill/>
          <a:ln w="9525">
            <a:noFill/>
            <a:miter lim="800000"/>
            <a:headEnd/>
            <a:tailEnd/>
          </a:ln>
        </p:spPr>
        <p:txBody>
          <a:bodyPr wrap="none" anchor="ctr">
            <a:spAutoFit/>
          </a:bodyPr>
          <a:lstStyle/>
          <a:p>
            <a:endParaRPr lang="nl-NL"/>
          </a:p>
        </p:txBody>
      </p:sp>
      <p:sp>
        <p:nvSpPr>
          <p:cNvPr id="6" name="Titel 5"/>
          <p:cNvSpPr>
            <a:spLocks noGrp="1"/>
          </p:cNvSpPr>
          <p:nvPr>
            <p:ph type="title"/>
          </p:nvPr>
        </p:nvSpPr>
        <p:spPr>
          <a:xfrm>
            <a:off x="491642" y="230188"/>
            <a:ext cx="8442796" cy="791650"/>
          </a:xfrm>
        </p:spPr>
        <p:txBody>
          <a:bodyPr/>
          <a:lstStyle/>
          <a:p>
            <a:r>
              <a:rPr lang="nl-NL" dirty="0" smtClean="0"/>
              <a:t>Populatieverloop teken</a:t>
            </a:r>
            <a:endParaRPr lang="nl-NL" dirty="0"/>
          </a:p>
        </p:txBody>
      </p:sp>
      <p:pic>
        <p:nvPicPr>
          <p:cNvPr id="1284098" name="Picture 2" descr="Tekenaantallen_2006_2010_Natuurkalender_klein"/>
          <p:cNvPicPr>
            <a:picLocks noChangeAspect="1" noChangeArrowheads="1"/>
          </p:cNvPicPr>
          <p:nvPr/>
        </p:nvPicPr>
        <p:blipFill>
          <a:blip r:embed="rId4" cstate="screen"/>
          <a:srcRect/>
          <a:stretch>
            <a:fillRect/>
          </a:stretch>
        </p:blipFill>
        <p:spPr bwMode="auto">
          <a:xfrm>
            <a:off x="294468" y="1083838"/>
            <a:ext cx="8831067" cy="5774161"/>
          </a:xfrm>
          <a:prstGeom prst="rect">
            <a:avLst/>
          </a:prstGeom>
          <a:noFill/>
        </p:spPr>
      </p:pic>
    </p:spTree>
    <p:custDataLst>
      <p:tags r:id="rId1"/>
    </p:custDataLst>
    <p:extLst>
      <p:ext uri="{BB962C8B-B14F-4D97-AF65-F5344CB8AC3E}">
        <p14:creationId xmlns:p14="http://schemas.microsoft.com/office/powerpoint/2010/main" val="5918370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Verschijningsvormen </a:t>
            </a:r>
            <a:r>
              <a:rPr lang="nl-NL" dirty="0" err="1" smtClean="0"/>
              <a:t>erythema</a:t>
            </a:r>
            <a:r>
              <a:rPr lang="nl-NL" dirty="0" smtClean="0"/>
              <a:t> </a:t>
            </a:r>
            <a:r>
              <a:rPr lang="nl-NL" dirty="0" err="1" smtClean="0"/>
              <a:t>migrans</a:t>
            </a:r>
            <a:endParaRPr lang="nl-NL" dirty="0"/>
          </a:p>
        </p:txBody>
      </p:sp>
      <p:pic>
        <p:nvPicPr>
          <p:cNvPr id="1253378" name="Picture 2" descr="http://www.tekenradar.nl/content/formfield_files/multipleupload_14_de7a1d.jpg"/>
          <p:cNvPicPr>
            <a:picLocks noChangeAspect="1" noChangeArrowheads="1"/>
          </p:cNvPicPr>
          <p:nvPr/>
        </p:nvPicPr>
        <p:blipFill>
          <a:blip r:embed="rId4" cstate="screen"/>
          <a:srcRect/>
          <a:stretch>
            <a:fillRect/>
          </a:stretch>
        </p:blipFill>
        <p:spPr bwMode="auto">
          <a:xfrm>
            <a:off x="0" y="2943225"/>
            <a:ext cx="2998502" cy="2200291"/>
          </a:xfrm>
          <a:prstGeom prst="rect">
            <a:avLst/>
          </a:prstGeom>
          <a:noFill/>
        </p:spPr>
      </p:pic>
      <p:pic>
        <p:nvPicPr>
          <p:cNvPr id="1253380" name="Picture 4" descr="http://www.tekenradar.nl/content/formfield_files/multipleupload_16_265c65.jpg"/>
          <p:cNvPicPr>
            <a:picLocks noChangeAspect="1" noChangeArrowheads="1"/>
          </p:cNvPicPr>
          <p:nvPr/>
        </p:nvPicPr>
        <p:blipFill>
          <a:blip r:embed="rId5" cstate="screen"/>
          <a:srcRect/>
          <a:stretch>
            <a:fillRect/>
          </a:stretch>
        </p:blipFill>
        <p:spPr bwMode="auto">
          <a:xfrm>
            <a:off x="2919046" y="1052539"/>
            <a:ext cx="3258363" cy="2341322"/>
          </a:xfrm>
          <a:prstGeom prst="rect">
            <a:avLst/>
          </a:prstGeom>
          <a:noFill/>
        </p:spPr>
      </p:pic>
      <p:pic>
        <p:nvPicPr>
          <p:cNvPr id="1253382" name="Picture 6" descr="http://www.tekenradar.nl/content/formfield_files/multipleupload_17_02ccce.jpg"/>
          <p:cNvPicPr>
            <a:picLocks noChangeAspect="1" noChangeArrowheads="1"/>
          </p:cNvPicPr>
          <p:nvPr/>
        </p:nvPicPr>
        <p:blipFill>
          <a:blip r:embed="rId6" cstate="screen"/>
          <a:srcRect/>
          <a:stretch>
            <a:fillRect/>
          </a:stretch>
        </p:blipFill>
        <p:spPr bwMode="auto">
          <a:xfrm>
            <a:off x="6119446" y="1041401"/>
            <a:ext cx="3024555" cy="3802430"/>
          </a:xfrm>
          <a:prstGeom prst="rect">
            <a:avLst/>
          </a:prstGeom>
          <a:noFill/>
        </p:spPr>
      </p:pic>
      <p:pic>
        <p:nvPicPr>
          <p:cNvPr id="1253384" name="Picture 8" descr="http://www.tekenradar.nl/content/formfield_files/multipleupload_13_164b5b.jpg"/>
          <p:cNvPicPr>
            <a:picLocks noChangeAspect="1" noChangeArrowheads="1"/>
          </p:cNvPicPr>
          <p:nvPr/>
        </p:nvPicPr>
        <p:blipFill>
          <a:blip r:embed="rId7" cstate="screen"/>
          <a:srcRect/>
          <a:stretch>
            <a:fillRect/>
          </a:stretch>
        </p:blipFill>
        <p:spPr bwMode="auto">
          <a:xfrm>
            <a:off x="-86875" y="4783014"/>
            <a:ext cx="3161334" cy="2074985"/>
          </a:xfrm>
          <a:prstGeom prst="rect">
            <a:avLst/>
          </a:prstGeom>
          <a:noFill/>
        </p:spPr>
      </p:pic>
      <p:pic>
        <p:nvPicPr>
          <p:cNvPr id="1253386" name="Picture 10" descr="http://www.tekenradar.nl/content/formfield_files/multipleupload_12_c55df3.jpg"/>
          <p:cNvPicPr>
            <a:picLocks noChangeAspect="1" noChangeArrowheads="1"/>
          </p:cNvPicPr>
          <p:nvPr/>
        </p:nvPicPr>
        <p:blipFill>
          <a:blip r:embed="rId8" cstate="screen"/>
          <a:srcRect/>
          <a:stretch>
            <a:fillRect/>
          </a:stretch>
        </p:blipFill>
        <p:spPr bwMode="auto">
          <a:xfrm>
            <a:off x="0" y="1041401"/>
            <a:ext cx="2933700" cy="1988656"/>
          </a:xfrm>
          <a:prstGeom prst="rect">
            <a:avLst/>
          </a:prstGeom>
          <a:noFill/>
        </p:spPr>
      </p:pic>
      <p:pic>
        <p:nvPicPr>
          <p:cNvPr id="1253390" name="Picture 14" descr="http://www.tekenradar.nl/content/formfield_files/multipleupload_11_4f6f98.jpg"/>
          <p:cNvPicPr>
            <a:picLocks noChangeAspect="1" noChangeArrowheads="1"/>
          </p:cNvPicPr>
          <p:nvPr/>
        </p:nvPicPr>
        <p:blipFill>
          <a:blip r:embed="rId9" cstate="screen"/>
          <a:srcRect/>
          <a:stretch>
            <a:fillRect/>
          </a:stretch>
        </p:blipFill>
        <p:spPr bwMode="auto">
          <a:xfrm>
            <a:off x="6079066" y="4787900"/>
            <a:ext cx="3064933" cy="2095500"/>
          </a:xfrm>
          <a:prstGeom prst="rect">
            <a:avLst/>
          </a:prstGeom>
          <a:noFill/>
        </p:spPr>
      </p:pic>
      <p:pic>
        <p:nvPicPr>
          <p:cNvPr id="1253392" name="Picture 16" descr="http://www.tekenradar.nl/content/formfield_files/multipleupload_8_e90703.jpg"/>
          <p:cNvPicPr>
            <a:picLocks noChangeAspect="1" noChangeArrowheads="1"/>
          </p:cNvPicPr>
          <p:nvPr/>
        </p:nvPicPr>
        <p:blipFill>
          <a:blip r:embed="rId10" cstate="screen"/>
          <a:srcRect/>
          <a:stretch>
            <a:fillRect/>
          </a:stretch>
        </p:blipFill>
        <p:spPr bwMode="auto">
          <a:xfrm>
            <a:off x="2928252" y="3032377"/>
            <a:ext cx="3222211" cy="2167670"/>
          </a:xfrm>
          <a:prstGeom prst="rect">
            <a:avLst/>
          </a:prstGeom>
          <a:noFill/>
        </p:spPr>
      </p:pic>
      <p:pic>
        <p:nvPicPr>
          <p:cNvPr id="12" name="Picture 12" descr="http://www.tekenradar.nl/content/formfield_files/multipleupload_10_7173d9.jpg"/>
          <p:cNvPicPr>
            <a:picLocks noChangeAspect="1" noChangeArrowheads="1"/>
          </p:cNvPicPr>
          <p:nvPr/>
        </p:nvPicPr>
        <p:blipFill>
          <a:blip r:embed="rId11" cstate="screen"/>
          <a:srcRect/>
          <a:stretch>
            <a:fillRect/>
          </a:stretch>
        </p:blipFill>
        <p:spPr bwMode="auto">
          <a:xfrm>
            <a:off x="2946400" y="4787901"/>
            <a:ext cx="3200400" cy="20701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Ziekte van Lyme</a:t>
            </a:r>
            <a:endParaRPr lang="nl-NL" dirty="0"/>
          </a:p>
        </p:txBody>
      </p:sp>
      <p:sp>
        <p:nvSpPr>
          <p:cNvPr id="3" name="Tijdelijke aanduiding voor tekst 2"/>
          <p:cNvSpPr>
            <a:spLocks noGrp="1"/>
          </p:cNvSpPr>
          <p:nvPr>
            <p:ph type="body" idx="1"/>
          </p:nvPr>
        </p:nvSpPr>
        <p:spPr>
          <a:xfrm>
            <a:off x="364050" y="1100250"/>
            <a:ext cx="8521188" cy="4089600"/>
          </a:xfrm>
        </p:spPr>
        <p:txBody>
          <a:bodyPr/>
          <a:lstStyle/>
          <a:p>
            <a:r>
              <a:rPr lang="nl-NL" dirty="0" smtClean="0"/>
              <a:t>Na 3 dagen tot twee maanden kan een </a:t>
            </a:r>
            <a:r>
              <a:rPr lang="nl-NL" dirty="0" err="1" smtClean="0"/>
              <a:t>erythema</a:t>
            </a:r>
            <a:r>
              <a:rPr lang="nl-NL" dirty="0" smtClean="0"/>
              <a:t> </a:t>
            </a:r>
            <a:r>
              <a:rPr lang="nl-NL" dirty="0" err="1" smtClean="0"/>
              <a:t>migrans</a:t>
            </a:r>
            <a:r>
              <a:rPr lang="nl-NL" dirty="0" smtClean="0"/>
              <a:t> ontstaan.</a:t>
            </a:r>
          </a:p>
          <a:p>
            <a:r>
              <a:rPr lang="nl-NL" dirty="0" smtClean="0"/>
              <a:t>Grieperig gevoel met bijvoorbeeld koorts, hoofdpijn en gewrichtspijn. </a:t>
            </a:r>
          </a:p>
          <a:p>
            <a:r>
              <a:rPr lang="nl-NL" dirty="0" smtClean="0"/>
              <a:t>In een later stadium van de ziekte is er kans op verlamming van gezichtsspieren, heftige pijn aan een arm of been, dubbelzien, krachtsverlies in benen, pijnlijke of gezwollen gewrichten, een neiging tot flauwvallen en hartklachten. </a:t>
            </a:r>
          </a:p>
          <a:p>
            <a:r>
              <a:rPr lang="nl-NL" dirty="0" smtClean="0"/>
              <a:t>Met antibiotica is de ziekte van Lyme meestal goed te behandelen. Hoe eerder je erbij bent, hoe beter en sneller </a:t>
            </a:r>
            <a:r>
              <a:rPr lang="nl-NL" dirty="0"/>
              <a:t>d</a:t>
            </a:r>
            <a:r>
              <a:rPr lang="nl-NL" dirty="0" smtClean="0"/>
              <a:t>e behandeling.</a:t>
            </a:r>
          </a:p>
          <a:p>
            <a:endParaRPr lang="nl-NL" dirty="0" smtClean="0"/>
          </a:p>
          <a:p>
            <a:endParaRPr lang="nl-NL" dirty="0"/>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8" descr="PHIL Image 98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196752"/>
            <a:ext cx="3268663" cy="4800961"/>
          </a:xfrm>
          <a:prstGeom prst="rect">
            <a:avLst/>
          </a:prstGeom>
          <a:noFill/>
          <a:ln w="9525">
            <a:solidFill>
              <a:schemeClr val="tx1"/>
            </a:solidFill>
            <a:miter lim="800000"/>
            <a:headEnd/>
            <a:tailEnd/>
          </a:ln>
        </p:spPr>
      </p:pic>
      <p:pic>
        <p:nvPicPr>
          <p:cNvPr id="6" name="Picture 9" descr="o340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3895" y="1196752"/>
            <a:ext cx="4550105" cy="48295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Erythema migrans (rode ring op de huid) 199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512" y="1191693"/>
            <a:ext cx="4550106" cy="4829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o34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16107" y="1196752"/>
            <a:ext cx="4492397" cy="48245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o914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16106" y="1196752"/>
            <a:ext cx="4527893" cy="480602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1"/>
          <p:cNvSpPr>
            <a:spLocks noGrp="1"/>
          </p:cNvSpPr>
          <p:nvPr>
            <p:ph type="title"/>
          </p:nvPr>
        </p:nvSpPr>
        <p:spPr>
          <a:xfrm>
            <a:off x="491642" y="230188"/>
            <a:ext cx="8442796" cy="791650"/>
          </a:xfrm>
        </p:spPr>
        <p:txBody>
          <a:bodyPr/>
          <a:lstStyle/>
          <a:p>
            <a:r>
              <a:rPr lang="nl-NL" dirty="0" smtClean="0"/>
              <a:t>Ontwikkeling jaarlijks aantal Lyme gevallen</a:t>
            </a:r>
            <a:endParaRPr lang="nl-NL" dirty="0"/>
          </a:p>
        </p:txBody>
      </p:sp>
    </p:spTree>
    <p:custDataLst>
      <p:tags r:id="rId1"/>
    </p:custDataLst>
    <p:extLst>
      <p:ext uri="{BB962C8B-B14F-4D97-AF65-F5344CB8AC3E}">
        <p14:creationId xmlns:p14="http://schemas.microsoft.com/office/powerpoint/2010/main" val="1211401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1537" name="Picture 1" descr="F:\Films\8-9-2008\20080906153746(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71550"/>
            <a:ext cx="9144000" cy="5143500"/>
          </a:xfrm>
          <a:prstGeom prst="rect">
            <a:avLst/>
          </a:prstGeom>
          <a:noFill/>
        </p:spPr>
      </p:pic>
      <p:sp>
        <p:nvSpPr>
          <p:cNvPr id="17410" name="Rectangle 2"/>
          <p:cNvSpPr>
            <a:spLocks noGrp="1" noChangeArrowheads="1"/>
          </p:cNvSpPr>
          <p:nvPr>
            <p:ph type="title"/>
          </p:nvPr>
        </p:nvSpPr>
        <p:spPr>
          <a:xfrm>
            <a:off x="491642" y="230188"/>
            <a:ext cx="8442796" cy="791650"/>
          </a:xfrm>
        </p:spPr>
        <p:txBody>
          <a:bodyPr/>
          <a:lstStyle/>
          <a:p>
            <a:r>
              <a:rPr lang="nl-NL" dirty="0" smtClean="0"/>
              <a:t>Inhoud</a:t>
            </a:r>
          </a:p>
        </p:txBody>
      </p:sp>
      <p:sp>
        <p:nvSpPr>
          <p:cNvPr id="17411" name="Rectangle 3"/>
          <p:cNvSpPr>
            <a:spLocks noGrp="1" noChangeArrowheads="1"/>
          </p:cNvSpPr>
          <p:nvPr>
            <p:ph type="body" idx="1"/>
          </p:nvPr>
        </p:nvSpPr>
        <p:spPr>
          <a:xfrm>
            <a:off x="361950" y="1313545"/>
            <a:ext cx="4781550" cy="2487274"/>
          </a:xfrm>
          <a:solidFill>
            <a:schemeClr val="bg1">
              <a:alpha val="82000"/>
            </a:schemeClr>
          </a:solidFill>
        </p:spPr>
        <p:txBody>
          <a:bodyPr/>
          <a:lstStyle/>
          <a:p>
            <a:endParaRPr lang="nl-NL" sz="2800" dirty="0" smtClean="0"/>
          </a:p>
          <a:p>
            <a:r>
              <a:rPr lang="nl-NL" sz="2800" dirty="0" smtClean="0"/>
              <a:t>Teken</a:t>
            </a:r>
          </a:p>
          <a:p>
            <a:r>
              <a:rPr lang="nl-NL" sz="2800" dirty="0" smtClean="0"/>
              <a:t>Ziekte van Lyme</a:t>
            </a:r>
          </a:p>
          <a:p>
            <a:r>
              <a:rPr lang="nl-NL" sz="2800" dirty="0" smtClean="0"/>
              <a:t>Preventie</a:t>
            </a:r>
          </a:p>
          <a:p>
            <a:pPr marL="0" indent="0">
              <a:buNone/>
            </a:pPr>
            <a:endParaRPr lang="nl-NL" sz="2800" dirty="0" smtClean="0"/>
          </a:p>
        </p:txBody>
      </p:sp>
    </p:spTree>
    <p:custDataLst>
      <p:tags r:id="rId1"/>
    </p:custDataLst>
    <p:extLst>
      <p:ext uri="{BB962C8B-B14F-4D97-AF65-F5344CB8AC3E}">
        <p14:creationId xmlns:p14="http://schemas.microsoft.com/office/powerpoint/2010/main" val="208145664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Ontwikkeling aantal Lyme gevallen </a:t>
            </a:r>
            <a:endParaRPr lang="nl-NL" dirty="0"/>
          </a:p>
        </p:txBody>
      </p:sp>
      <p:pic>
        <p:nvPicPr>
          <p:cNvPr id="1404930" name="Picture 2"/>
          <p:cNvPicPr>
            <a:picLocks noChangeAspect="1" noChangeArrowheads="1"/>
          </p:cNvPicPr>
          <p:nvPr/>
        </p:nvPicPr>
        <p:blipFill>
          <a:blip r:embed="rId4" cstate="screen"/>
          <a:srcRect/>
          <a:stretch>
            <a:fillRect/>
          </a:stretch>
        </p:blipFill>
        <p:spPr bwMode="auto">
          <a:xfrm>
            <a:off x="0" y="1155926"/>
            <a:ext cx="8714110" cy="5702074"/>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36712"/>
            <a:ext cx="9144000" cy="6041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79912" y="1340768"/>
            <a:ext cx="4658648" cy="369332"/>
          </a:xfrm>
          <a:prstGeom prst="rect">
            <a:avLst/>
          </a:prstGeom>
          <a:noFill/>
        </p:spPr>
        <p:txBody>
          <a:bodyPr wrap="none" rtlCol="0">
            <a:spAutoFit/>
          </a:bodyPr>
          <a:lstStyle/>
          <a:p>
            <a:r>
              <a:rPr lang="nl-NL" sz="1800" i="0" u="none" dirty="0" smtClean="0"/>
              <a:t>Griepepidemie bij 60 zieken per 100.000</a:t>
            </a:r>
            <a:endParaRPr lang="nl-NL" sz="1800" i="0" u="none" dirty="0"/>
          </a:p>
        </p:txBody>
      </p:sp>
      <p:sp>
        <p:nvSpPr>
          <p:cNvPr id="6" name="Titel 5"/>
          <p:cNvSpPr>
            <a:spLocks noGrp="1"/>
          </p:cNvSpPr>
          <p:nvPr>
            <p:ph type="title"/>
          </p:nvPr>
        </p:nvSpPr>
        <p:spPr>
          <a:xfrm>
            <a:off x="491642" y="230188"/>
            <a:ext cx="8442796" cy="791650"/>
          </a:xfrm>
        </p:spPr>
        <p:txBody>
          <a:bodyPr/>
          <a:lstStyle/>
          <a:p>
            <a:r>
              <a:rPr lang="nl-NL" dirty="0" smtClean="0"/>
              <a:t>Internationaal perspectief</a:t>
            </a:r>
            <a:endParaRPr lang="nl-NL" dirty="0"/>
          </a:p>
        </p:txBody>
      </p:sp>
    </p:spTree>
    <p:custDataLst>
      <p:tags r:id="rId1"/>
    </p:custDataLst>
    <p:extLst>
      <p:ext uri="{BB962C8B-B14F-4D97-AF65-F5344CB8AC3E}">
        <p14:creationId xmlns:p14="http://schemas.microsoft.com/office/powerpoint/2010/main" val="3187050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7088" y="908050"/>
            <a:ext cx="79025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Vrije vorm 7"/>
          <p:cNvSpPr>
            <a:spLocks/>
          </p:cNvSpPr>
          <p:nvPr/>
        </p:nvSpPr>
        <p:spPr bwMode="auto">
          <a:xfrm>
            <a:off x="4106863" y="3241675"/>
            <a:ext cx="4427537" cy="1576388"/>
          </a:xfrm>
          <a:custGeom>
            <a:avLst/>
            <a:gdLst>
              <a:gd name="T0" fmla="*/ 0 w 4426857"/>
              <a:gd name="T1" fmla="*/ 560038 h 1577219"/>
              <a:gd name="T2" fmla="*/ 1728262 w 4426857"/>
              <a:gd name="T3" fmla="*/ 168977 h 1577219"/>
              <a:gd name="T4" fmla="*/ 4429577 w 4426857"/>
              <a:gd name="T5" fmla="*/ 1573897 h 1577219"/>
              <a:gd name="T6" fmla="*/ 0 60000 65536"/>
              <a:gd name="T7" fmla="*/ 0 60000 65536"/>
              <a:gd name="T8" fmla="*/ 0 60000 65536"/>
              <a:gd name="T9" fmla="*/ 0 w 4426857"/>
              <a:gd name="T10" fmla="*/ 0 h 1577219"/>
              <a:gd name="T11" fmla="*/ 4426857 w 4426857"/>
              <a:gd name="T12" fmla="*/ 1577219 h 1577219"/>
            </a:gdLst>
            <a:ahLst/>
            <a:cxnLst>
              <a:cxn ang="T6">
                <a:pos x="T0" y="T1"/>
              </a:cxn>
              <a:cxn ang="T7">
                <a:pos x="T2" y="T3"/>
              </a:cxn>
              <a:cxn ang="T8">
                <a:pos x="T4" y="T5"/>
              </a:cxn>
            </a:cxnLst>
            <a:rect l="T9" t="T10" r="T11" b="T12"/>
            <a:pathLst>
              <a:path w="4426857" h="1577219">
                <a:moveTo>
                  <a:pt x="0" y="561219"/>
                </a:moveTo>
                <a:cubicBezTo>
                  <a:pt x="494695" y="280609"/>
                  <a:pt x="989391" y="0"/>
                  <a:pt x="1727200" y="169333"/>
                </a:cubicBezTo>
                <a:cubicBezTo>
                  <a:pt x="2465010" y="338666"/>
                  <a:pt x="3445933" y="957942"/>
                  <a:pt x="4426857" y="1577219"/>
                </a:cubicBezTo>
              </a:path>
            </a:pathLst>
          </a:custGeom>
          <a:noFill/>
          <a:ln w="38100" cap="flat" cmpd="sng" algn="ctr">
            <a:solidFill>
              <a:schemeClr val="tx1"/>
            </a:solidFill>
            <a:prstDash val="solid"/>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 name="Titel 4"/>
          <p:cNvSpPr>
            <a:spLocks noGrp="1"/>
          </p:cNvSpPr>
          <p:nvPr>
            <p:ph type="title"/>
          </p:nvPr>
        </p:nvSpPr>
        <p:spPr>
          <a:xfrm>
            <a:off x="491642" y="230188"/>
            <a:ext cx="8442796" cy="791650"/>
          </a:xfrm>
        </p:spPr>
        <p:txBody>
          <a:bodyPr/>
          <a:lstStyle/>
          <a:p>
            <a:r>
              <a:rPr lang="nl-NL" dirty="0" smtClean="0"/>
              <a:t>Ontwikkeling jaarlijks aantal Lyme gevallen</a:t>
            </a:r>
            <a:endParaRPr lang="nl-NL" dirty="0"/>
          </a:p>
        </p:txBody>
      </p:sp>
    </p:spTree>
    <p:custDataLst>
      <p:tags r:id="rId1"/>
    </p:custDataLst>
    <p:extLst>
      <p:ext uri="{BB962C8B-B14F-4D97-AF65-F5344CB8AC3E}">
        <p14:creationId xmlns:p14="http://schemas.microsoft.com/office/powerpoint/2010/main" val="942502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Andere ziekteverwekkers in teken</a:t>
            </a:r>
            <a:endParaRPr lang="nl-NL" dirty="0"/>
          </a:p>
        </p:txBody>
      </p:sp>
      <p:sp>
        <p:nvSpPr>
          <p:cNvPr id="3" name="Tijdelijke aanduiding voor inhoud 2"/>
          <p:cNvSpPr>
            <a:spLocks noGrp="1"/>
          </p:cNvSpPr>
          <p:nvPr>
            <p:ph idx="1"/>
          </p:nvPr>
        </p:nvSpPr>
        <p:spPr/>
        <p:txBody>
          <a:bodyPr/>
          <a:lstStyle/>
          <a:p>
            <a:r>
              <a:rPr lang="nl-NL" dirty="0" smtClean="0"/>
              <a:t>TBE virus (ook wel FSME, </a:t>
            </a:r>
            <a:r>
              <a:rPr lang="nl-NL" dirty="0" err="1" smtClean="0"/>
              <a:t>Früh</a:t>
            </a:r>
            <a:r>
              <a:rPr lang="nl-NL" dirty="0" smtClean="0"/>
              <a:t> </a:t>
            </a:r>
            <a:r>
              <a:rPr lang="nl-NL" dirty="0" err="1" smtClean="0"/>
              <a:t>Sommer</a:t>
            </a:r>
            <a:r>
              <a:rPr lang="nl-NL" dirty="0" smtClean="0"/>
              <a:t> </a:t>
            </a:r>
            <a:r>
              <a:rPr lang="nl-NL" dirty="0" err="1" smtClean="0"/>
              <a:t>Meningo</a:t>
            </a:r>
            <a:r>
              <a:rPr lang="nl-NL" dirty="0" smtClean="0"/>
              <a:t> </a:t>
            </a:r>
            <a:r>
              <a:rPr lang="nl-NL" dirty="0" err="1" smtClean="0"/>
              <a:t>Encephalitis</a:t>
            </a:r>
            <a:r>
              <a:rPr lang="nl-NL" dirty="0" smtClean="0"/>
              <a:t>) =&gt; Inenting</a:t>
            </a:r>
          </a:p>
          <a:p>
            <a:r>
              <a:rPr lang="nl-NL" dirty="0" err="1" smtClean="0"/>
              <a:t>Rickettsia</a:t>
            </a:r>
            <a:r>
              <a:rPr lang="nl-NL" dirty="0" smtClean="0"/>
              <a:t> soorten</a:t>
            </a:r>
          </a:p>
          <a:p>
            <a:r>
              <a:rPr lang="nl-NL" dirty="0" err="1" smtClean="0"/>
              <a:t>Anaplasma</a:t>
            </a:r>
            <a:r>
              <a:rPr lang="nl-NL" dirty="0" smtClean="0"/>
              <a:t> soorten</a:t>
            </a:r>
          </a:p>
          <a:p>
            <a:r>
              <a:rPr lang="nl-NL" dirty="0" err="1" smtClean="0"/>
              <a:t>Babesia</a:t>
            </a:r>
            <a:r>
              <a:rPr lang="nl-NL" dirty="0" smtClean="0"/>
              <a:t> soorten</a:t>
            </a:r>
          </a:p>
          <a:p>
            <a:r>
              <a:rPr lang="nl-NL" dirty="0" smtClean="0"/>
              <a:t>Vele andere organismen, functie of gevaar nog deels onduidelijk</a:t>
            </a:r>
            <a:endParaRPr lang="nl-NL" dirty="0"/>
          </a:p>
        </p:txBody>
      </p:sp>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nl-NL" dirty="0" smtClean="0"/>
              <a:t>TBE verspreiding in Europa</a:t>
            </a:r>
            <a:endParaRPr lang="nl-NL" dirty="0"/>
          </a:p>
        </p:txBody>
      </p:sp>
      <p:pic>
        <p:nvPicPr>
          <p:cNvPr id="1358850" name="Picture 2"/>
          <p:cNvPicPr>
            <a:picLocks noChangeAspect="1" noChangeArrowheads="1"/>
          </p:cNvPicPr>
          <p:nvPr/>
        </p:nvPicPr>
        <p:blipFill>
          <a:blip r:embed="rId4" cstate="screen"/>
          <a:srcRect/>
          <a:stretch>
            <a:fillRect/>
          </a:stretch>
        </p:blipFill>
        <p:spPr bwMode="auto">
          <a:xfrm>
            <a:off x="5" y="1053883"/>
            <a:ext cx="9144000" cy="5804117"/>
          </a:xfrm>
          <a:prstGeom prst="rect">
            <a:avLst/>
          </a:prstGeom>
          <a:noFill/>
          <a:ln w="9525">
            <a:noFill/>
            <a:miter lim="800000"/>
            <a:headEnd/>
            <a:tailEnd/>
          </a:ln>
        </p:spPr>
      </p:pic>
      <p:sp>
        <p:nvSpPr>
          <p:cNvPr id="5" name="Tekstvak 4"/>
          <p:cNvSpPr txBox="1"/>
          <p:nvPr/>
        </p:nvSpPr>
        <p:spPr>
          <a:xfrm>
            <a:off x="7552795" y="6555288"/>
            <a:ext cx="1591205" cy="302712"/>
          </a:xfrm>
          <a:prstGeom prst="rect">
            <a:avLst/>
          </a:prstGeom>
          <a:solidFill>
            <a:schemeClr val="accent3"/>
          </a:solidFill>
        </p:spPr>
        <p:txBody>
          <a:bodyPr wrap="none" rtlCol="0">
            <a:spAutoFit/>
          </a:bodyPr>
          <a:lstStyle/>
          <a:p>
            <a:pPr>
              <a:lnSpc>
                <a:spcPts val="1800"/>
              </a:lnSpc>
            </a:pPr>
            <a:r>
              <a:rPr lang="nl-NL" sz="1400" dirty="0" err="1" smtClean="0">
                <a:latin typeface="Verdana" pitchFamily="34" charset="0"/>
              </a:rPr>
              <a:t>www.zecken.de</a:t>
            </a:r>
            <a:endParaRPr lang="nl-NL" sz="1400" dirty="0" smtClean="0">
              <a:latin typeface="Verdana"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1560" y="997992"/>
            <a:ext cx="3619500" cy="5167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3"/>
          <p:cNvSpPr txBox="1"/>
          <p:nvPr/>
        </p:nvSpPr>
        <p:spPr>
          <a:xfrm>
            <a:off x="4321968" y="1714500"/>
            <a:ext cx="4714527" cy="4154984"/>
          </a:xfrm>
          <a:prstGeom prst="rect">
            <a:avLst/>
          </a:prstGeom>
          <a:noFill/>
        </p:spPr>
        <p:txBody>
          <a:bodyPr wrap="square">
            <a:spAutoFit/>
          </a:bodyPr>
          <a:lstStyle/>
          <a:p>
            <a:pPr>
              <a:defRPr/>
            </a:pPr>
            <a:r>
              <a:rPr lang="nl-NL" sz="2400" b="0" i="0" u="none" dirty="0" smtClean="0">
                <a:latin typeface="Arial" pitchFamily="34" charset="0"/>
                <a:cs typeface="Arial" pitchFamily="34" charset="0"/>
              </a:rPr>
              <a:t>798 enquêtes</a:t>
            </a:r>
          </a:p>
          <a:p>
            <a:pPr marL="182563" indent="-182563">
              <a:buFont typeface="Arial" pitchFamily="34" charset="0"/>
              <a:buChar char="•"/>
              <a:defRPr/>
            </a:pPr>
            <a:r>
              <a:rPr lang="nl-NL" sz="2400" b="0" i="0" u="none" dirty="0" smtClean="0">
                <a:latin typeface="Arial" pitchFamily="34" charset="0"/>
                <a:cs typeface="Arial" pitchFamily="34" charset="0"/>
              </a:rPr>
              <a:t>Iets meer dan de helft loopt risico op tekenbeten tijdens het werk.</a:t>
            </a:r>
          </a:p>
          <a:p>
            <a:pPr marL="182563" indent="-182563">
              <a:buFont typeface="Arial" pitchFamily="34" charset="0"/>
              <a:buChar char="•"/>
              <a:defRPr/>
            </a:pPr>
            <a:r>
              <a:rPr lang="nl-NL" sz="2400" b="0" i="0" u="none" dirty="0" smtClean="0">
                <a:latin typeface="Arial" pitchFamily="34" charset="0"/>
                <a:cs typeface="Arial" pitchFamily="34" charset="0"/>
              </a:rPr>
              <a:t>Grootste risico tijdens boomverzorging en de aanleg en onderhoud van parken, plantsoenen en groenstroken.</a:t>
            </a:r>
          </a:p>
          <a:p>
            <a:pPr marL="182563" indent="-182563">
              <a:buFont typeface="Arial" pitchFamily="34" charset="0"/>
              <a:buChar char="•"/>
              <a:defRPr/>
            </a:pPr>
            <a:r>
              <a:rPr lang="nl-NL" sz="2400" b="0" i="0" u="none" dirty="0" smtClean="0">
                <a:latin typeface="Arial" pitchFamily="34" charset="0"/>
                <a:cs typeface="Arial" pitchFamily="34" charset="0"/>
              </a:rPr>
              <a:t>38 procent meldt afspraken op het werk voor preventie.</a:t>
            </a:r>
          </a:p>
          <a:p>
            <a:pPr>
              <a:defRPr/>
            </a:pPr>
            <a:endParaRPr lang="nl-NL" sz="2400" b="0" i="0" u="none" dirty="0">
              <a:latin typeface="Arial" pitchFamily="34" charset="0"/>
              <a:cs typeface="Arial" pitchFamily="34" charset="0"/>
            </a:endParaRPr>
          </a:p>
        </p:txBody>
      </p:sp>
      <p:sp>
        <p:nvSpPr>
          <p:cNvPr id="7" name="Titel 6"/>
          <p:cNvSpPr>
            <a:spLocks noGrp="1"/>
          </p:cNvSpPr>
          <p:nvPr>
            <p:ph type="title"/>
          </p:nvPr>
        </p:nvSpPr>
        <p:spPr>
          <a:xfrm>
            <a:off x="491642" y="230188"/>
            <a:ext cx="8442796" cy="791650"/>
          </a:xfrm>
        </p:spPr>
        <p:txBody>
          <a:bodyPr/>
          <a:lstStyle/>
          <a:p>
            <a:r>
              <a:rPr lang="nl-NL" dirty="0" smtClean="0"/>
              <a:t>Risico’s bij hoveniers en groenvoorziening</a:t>
            </a:r>
            <a:endParaRPr lang="nl-NL" dirty="0"/>
          </a:p>
        </p:txBody>
      </p:sp>
    </p:spTree>
    <p:custDataLst>
      <p:tags r:id="rId1"/>
    </p:custDataLst>
    <p:extLst>
      <p:ext uri="{BB962C8B-B14F-4D97-AF65-F5344CB8AC3E}">
        <p14:creationId xmlns:p14="http://schemas.microsoft.com/office/powerpoint/2010/main" val="405556718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3"/>
          <p:cNvSpPr txBox="1"/>
          <p:nvPr/>
        </p:nvSpPr>
        <p:spPr>
          <a:xfrm>
            <a:off x="142874" y="1196752"/>
            <a:ext cx="7172325" cy="5324535"/>
          </a:xfrm>
          <a:prstGeom prst="rect">
            <a:avLst/>
          </a:prstGeom>
          <a:noFill/>
        </p:spPr>
        <p:txBody>
          <a:bodyPr wrap="square">
            <a:spAutoFit/>
          </a:bodyPr>
          <a:lstStyle/>
          <a:p>
            <a:pPr marL="457200" indent="-457200">
              <a:buFont typeface="+mj-lt"/>
              <a:buAutoNum type="arabicPeriod"/>
              <a:defRPr/>
            </a:pPr>
            <a:r>
              <a:rPr lang="nl-NL" sz="2000" i="0" u="none" dirty="0" smtClean="0">
                <a:latin typeface="Arial" pitchFamily="34" charset="0"/>
                <a:cs typeface="Arial" pitchFamily="34" charset="0"/>
              </a:rPr>
              <a:t>Blijf zoveel mogelijk op de paden en vermijd dichte begroeiing (gras/bosbes/varens) en struikgewas.</a:t>
            </a:r>
          </a:p>
          <a:p>
            <a:pPr marL="457200" indent="-457200">
              <a:buFont typeface="+mj-lt"/>
              <a:buAutoNum type="arabicPeriod"/>
              <a:defRPr/>
            </a:pPr>
            <a:r>
              <a:rPr lang="nl-NL" sz="2000" dirty="0" smtClean="0">
                <a:latin typeface="Arial" pitchFamily="34" charset="0"/>
                <a:cs typeface="Arial" pitchFamily="34" charset="0"/>
              </a:rPr>
              <a:t>Draag dichte schoenen, lange mouwen en een lange broek. Stop broekspijpen in de sokken. Op lichte kleding zijn teken beter te zien.</a:t>
            </a:r>
          </a:p>
          <a:p>
            <a:pPr marL="457200" indent="-457200">
              <a:buFont typeface="+mj-lt"/>
              <a:buAutoNum type="arabicPeriod"/>
              <a:defRPr/>
            </a:pPr>
            <a:r>
              <a:rPr lang="nl-NL" sz="2000" i="0" u="none" dirty="0" smtClean="0">
                <a:latin typeface="Arial" pitchFamily="34" charset="0"/>
                <a:cs typeface="Arial" pitchFamily="34" charset="0"/>
              </a:rPr>
              <a:t>Controleer jezelf op een tekenbeet nadat je in het groen bent geweest.</a:t>
            </a:r>
          </a:p>
          <a:p>
            <a:pPr marL="457200" indent="-457200">
              <a:buFont typeface="+mj-lt"/>
              <a:buAutoNum type="arabicPeriod"/>
              <a:defRPr/>
            </a:pPr>
            <a:r>
              <a:rPr lang="nl-NL" sz="2000" dirty="0" smtClean="0">
                <a:latin typeface="Arial" pitchFamily="34" charset="0"/>
                <a:cs typeface="Arial" pitchFamily="34" charset="0"/>
              </a:rPr>
              <a:t>Verwijder eventuele teken zo snel mogelijk.</a:t>
            </a:r>
          </a:p>
          <a:p>
            <a:pPr marL="457200" indent="-457200">
              <a:buFont typeface="+mj-lt"/>
              <a:buAutoNum type="arabicPeriod"/>
              <a:defRPr/>
            </a:pPr>
            <a:r>
              <a:rPr lang="nl-NL" sz="2000" i="0" u="none" dirty="0" smtClean="0">
                <a:latin typeface="Arial" pitchFamily="34" charset="0"/>
                <a:cs typeface="Arial" pitchFamily="34" charset="0"/>
              </a:rPr>
              <a:t>Noteer de datum en plaats van de tekenbeet in je agenda en hou de plaats van de beet nog twee tot drie maanden in de gaten.</a:t>
            </a:r>
          </a:p>
          <a:p>
            <a:pPr marL="457200" indent="-457200">
              <a:buFont typeface="+mj-lt"/>
              <a:buAutoNum type="arabicPeriod"/>
              <a:defRPr/>
            </a:pPr>
            <a:r>
              <a:rPr lang="nl-NL" sz="2000" dirty="0" smtClean="0">
                <a:latin typeface="Arial" pitchFamily="34" charset="0"/>
                <a:cs typeface="Arial" pitchFamily="34" charset="0"/>
              </a:rPr>
              <a:t>Draag kleding die is geïmpregneerd met het insectenwerend middel </a:t>
            </a:r>
            <a:r>
              <a:rPr lang="nl-NL" sz="2000" dirty="0" err="1" smtClean="0">
                <a:latin typeface="Arial" pitchFamily="34" charset="0"/>
                <a:cs typeface="Arial" pitchFamily="34" charset="0"/>
              </a:rPr>
              <a:t>Permetrine</a:t>
            </a:r>
            <a:r>
              <a:rPr lang="nl-NL" sz="2000" dirty="0" smtClean="0">
                <a:latin typeface="Arial" pitchFamily="34" charset="0"/>
                <a:cs typeface="Arial" pitchFamily="34" charset="0"/>
              </a:rPr>
              <a:t>.</a:t>
            </a:r>
          </a:p>
          <a:p>
            <a:pPr marL="457200" indent="-457200">
              <a:buFont typeface="+mj-lt"/>
              <a:buAutoNum type="arabicPeriod"/>
              <a:defRPr/>
            </a:pPr>
            <a:r>
              <a:rPr lang="nl-NL" sz="2000" dirty="0" smtClean="0">
                <a:latin typeface="Arial" pitchFamily="34" charset="0"/>
                <a:cs typeface="Arial" pitchFamily="34" charset="0"/>
              </a:rPr>
              <a:t>Spuit je kleding in met DEET (</a:t>
            </a:r>
            <a:r>
              <a:rPr lang="nl-NL" sz="2000" dirty="0" err="1" smtClean="0">
                <a:latin typeface="Arial" pitchFamily="34" charset="0"/>
                <a:cs typeface="Arial" pitchFamily="34" charset="0"/>
              </a:rPr>
              <a:t>diethyltoluamide</a:t>
            </a:r>
            <a:r>
              <a:rPr lang="nl-NL" sz="2000" dirty="0" smtClean="0">
                <a:latin typeface="Arial" pitchFamily="34" charset="0"/>
                <a:cs typeface="Arial" pitchFamily="34" charset="0"/>
              </a:rPr>
              <a:t>) met een minimum concentratie van 30% en smeer de onbedekte huid in met DEET. </a:t>
            </a:r>
          </a:p>
          <a:p>
            <a:pPr marL="457200" indent="-457200">
              <a:buFont typeface="+mj-lt"/>
              <a:buAutoNum type="arabicPeriod"/>
              <a:defRPr/>
            </a:pPr>
            <a:endParaRPr lang="nl-NL" sz="2000" b="0" i="0" u="none" dirty="0" smtClean="0">
              <a:latin typeface="Arial" pitchFamily="34" charset="0"/>
              <a:cs typeface="Arial" pitchFamily="34" charset="0"/>
            </a:endParaRPr>
          </a:p>
        </p:txBody>
      </p:sp>
      <p:sp>
        <p:nvSpPr>
          <p:cNvPr id="7" name="Titel 6"/>
          <p:cNvSpPr>
            <a:spLocks noGrp="1"/>
          </p:cNvSpPr>
          <p:nvPr>
            <p:ph type="title"/>
          </p:nvPr>
        </p:nvSpPr>
        <p:spPr>
          <a:xfrm>
            <a:off x="491642" y="230188"/>
            <a:ext cx="8442796" cy="791650"/>
          </a:xfrm>
        </p:spPr>
        <p:txBody>
          <a:bodyPr/>
          <a:lstStyle/>
          <a:p>
            <a:r>
              <a:rPr lang="nl-NL" dirty="0" smtClean="0"/>
              <a:t>Persoonlijke bescherming</a:t>
            </a:r>
            <a:endParaRPr lang="nl-NL" dirty="0"/>
          </a:p>
        </p:txBody>
      </p:sp>
      <p:pic>
        <p:nvPicPr>
          <p:cNvPr id="8" name="Picture 1" descr="F:\Films\8-9-2008\20080906153746(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53300" y="1009650"/>
            <a:ext cx="1790700" cy="5143500"/>
          </a:xfrm>
          <a:prstGeom prst="rect">
            <a:avLst/>
          </a:prstGeom>
          <a:noFill/>
        </p:spPr>
      </p:pic>
    </p:spTree>
    <p:custDataLst>
      <p:tags r:id="rId1"/>
    </p:custDataLst>
    <p:extLst>
      <p:ext uri="{BB962C8B-B14F-4D97-AF65-F5344CB8AC3E}">
        <p14:creationId xmlns:p14="http://schemas.microsoft.com/office/powerpoint/2010/main" val="373917145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 Downloadcen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7250"/>
            <a:ext cx="58578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Afbeelding Downloadcent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429125"/>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Afbeelding Downloadcent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2188" y="857250"/>
            <a:ext cx="292893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5"/>
          <p:cNvSpPr>
            <a:spLocks noGrp="1"/>
          </p:cNvSpPr>
          <p:nvPr>
            <p:ph type="title"/>
          </p:nvPr>
        </p:nvSpPr>
        <p:spPr>
          <a:xfrm>
            <a:off x="185980" y="230189"/>
            <a:ext cx="8748458" cy="498232"/>
          </a:xfrm>
        </p:spPr>
        <p:txBody>
          <a:bodyPr/>
          <a:lstStyle/>
          <a:p>
            <a:r>
              <a:rPr lang="nl-NL" dirty="0" smtClean="0"/>
              <a:t>Preventie is mogelijk maar kennis ontbreekt</a:t>
            </a:r>
            <a:endParaRPr lang="nl-NL" dirty="0"/>
          </a:p>
        </p:txBody>
      </p:sp>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p:cNvPicPr>
            <a:picLocks noChangeAspect="1" noChangeArrowheads="1"/>
          </p:cNvPicPr>
          <p:nvPr/>
        </p:nvPicPr>
        <p:blipFill>
          <a:blip r:embed="rId4" cstate="screen"/>
          <a:srcRect/>
          <a:stretch>
            <a:fillRect/>
          </a:stretch>
        </p:blipFill>
        <p:spPr bwMode="auto">
          <a:xfrm>
            <a:off x="611188" y="1076106"/>
            <a:ext cx="7866385" cy="5146894"/>
          </a:xfrm>
          <a:prstGeom prst="rect">
            <a:avLst/>
          </a:prstGeom>
          <a:noFill/>
          <a:ln w="9525">
            <a:noFill/>
            <a:miter lim="800000"/>
            <a:headEnd/>
            <a:tailEnd/>
          </a:ln>
        </p:spPr>
      </p:pic>
      <p:sp>
        <p:nvSpPr>
          <p:cNvPr id="4" name="Titel 3"/>
          <p:cNvSpPr>
            <a:spLocks noGrp="1"/>
          </p:cNvSpPr>
          <p:nvPr>
            <p:ph type="title"/>
          </p:nvPr>
        </p:nvSpPr>
        <p:spPr>
          <a:xfrm>
            <a:off x="491642" y="230188"/>
            <a:ext cx="8442796" cy="791650"/>
          </a:xfrm>
        </p:spPr>
        <p:txBody>
          <a:bodyPr/>
          <a:lstStyle/>
          <a:p>
            <a:r>
              <a:rPr lang="nl-NL" dirty="0" smtClean="0"/>
              <a:t>Omgeving waar mensen gebeten worden</a:t>
            </a:r>
            <a:endParaRPr lang="nl-NL" dirty="0"/>
          </a:p>
        </p:txBody>
      </p:sp>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p:cNvPicPr>
            <a:picLocks noChangeAspect="1" noChangeArrowheads="1"/>
          </p:cNvPicPr>
          <p:nvPr/>
        </p:nvPicPr>
        <p:blipFill>
          <a:blip r:embed="rId4" cstate="screen"/>
          <a:srcRect/>
          <a:stretch>
            <a:fillRect/>
          </a:stretch>
        </p:blipFill>
        <p:spPr bwMode="auto">
          <a:xfrm>
            <a:off x="611188" y="1115878"/>
            <a:ext cx="7746785" cy="5067435"/>
          </a:xfrm>
          <a:prstGeom prst="rect">
            <a:avLst/>
          </a:prstGeom>
          <a:noFill/>
          <a:ln w="9525">
            <a:noFill/>
            <a:miter lim="800000"/>
            <a:headEnd/>
            <a:tailEnd/>
          </a:ln>
        </p:spPr>
      </p:pic>
      <p:sp>
        <p:nvSpPr>
          <p:cNvPr id="4" name="Titel 3"/>
          <p:cNvSpPr>
            <a:spLocks noGrp="1"/>
          </p:cNvSpPr>
          <p:nvPr>
            <p:ph type="title"/>
          </p:nvPr>
        </p:nvSpPr>
        <p:spPr>
          <a:xfrm>
            <a:off x="491642" y="230188"/>
            <a:ext cx="8442796" cy="791650"/>
          </a:xfrm>
        </p:spPr>
        <p:txBody>
          <a:bodyPr/>
          <a:lstStyle/>
          <a:p>
            <a:r>
              <a:rPr lang="nl-NL" dirty="0" smtClean="0"/>
              <a:t>Percentage tekenbeten per activiteit</a:t>
            </a:r>
            <a:endParaRPr lang="nl-NL" dirty="0"/>
          </a:p>
        </p:txBody>
      </p:sp>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410050" name="Picture 2" descr="F:\Films\Fotos Arnold en Wichertje\2012-05-20 Arnold van Vliet\Arnold van Vliet 17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p:cNvPicPr>
            <a:picLocks noChangeAspect="1" noChangeArrowheads="1"/>
          </p:cNvPicPr>
          <p:nvPr/>
        </p:nvPicPr>
        <p:blipFill>
          <a:blip r:embed="rId4" cstate="screen"/>
          <a:srcRect/>
          <a:stretch>
            <a:fillRect/>
          </a:stretch>
        </p:blipFill>
        <p:spPr bwMode="auto">
          <a:xfrm>
            <a:off x="539750" y="1098504"/>
            <a:ext cx="7844833" cy="5132434"/>
          </a:xfrm>
          <a:prstGeom prst="rect">
            <a:avLst/>
          </a:prstGeom>
          <a:noFill/>
          <a:ln w="9525">
            <a:noFill/>
            <a:miter lim="800000"/>
            <a:headEnd/>
            <a:tailEnd/>
          </a:ln>
        </p:spPr>
      </p:pic>
      <p:sp>
        <p:nvSpPr>
          <p:cNvPr id="4" name="Titel 3"/>
          <p:cNvSpPr>
            <a:spLocks noGrp="1"/>
          </p:cNvSpPr>
          <p:nvPr>
            <p:ph type="title"/>
          </p:nvPr>
        </p:nvSpPr>
        <p:spPr>
          <a:xfrm>
            <a:off x="491642" y="230188"/>
            <a:ext cx="8442796" cy="791650"/>
          </a:xfrm>
        </p:spPr>
        <p:txBody>
          <a:bodyPr/>
          <a:lstStyle/>
          <a:p>
            <a:r>
              <a:rPr lang="nl-NL" dirty="0" smtClean="0"/>
              <a:t>Leeftijd van de mensen die gebeten zijn</a:t>
            </a:r>
            <a:endParaRPr lang="nl-NL" dirty="0"/>
          </a:p>
        </p:txBody>
      </p:sp>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1550" y="1084880"/>
            <a:ext cx="7632555" cy="499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491642" y="230188"/>
            <a:ext cx="8442796" cy="791650"/>
          </a:xfrm>
        </p:spPr>
        <p:txBody>
          <a:bodyPr/>
          <a:lstStyle/>
          <a:p>
            <a:r>
              <a:rPr lang="nl-NL" dirty="0" smtClean="0"/>
              <a:t>Relatie tussen leeftijd en omgeving</a:t>
            </a:r>
            <a:endParaRPr lang="nl-NL" dirty="0"/>
          </a:p>
        </p:txBody>
      </p:sp>
    </p:spTree>
    <p:custDataLst>
      <p:tags r:id="rId1"/>
    </p:custDataLst>
    <p:extLst>
      <p:ext uri="{BB962C8B-B14F-4D97-AF65-F5344CB8AC3E}">
        <p14:creationId xmlns:p14="http://schemas.microsoft.com/office/powerpoint/2010/main" val="363436144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p:cNvPicPr>
            <a:picLocks noChangeAspect="1" noChangeArrowheads="1"/>
          </p:cNvPicPr>
          <p:nvPr/>
        </p:nvPicPr>
        <p:blipFill>
          <a:blip r:embed="rId4" cstate="screen"/>
          <a:srcRect/>
          <a:stretch>
            <a:fillRect/>
          </a:stretch>
        </p:blipFill>
        <p:spPr bwMode="auto">
          <a:xfrm>
            <a:off x="755651" y="1127850"/>
            <a:ext cx="7566940" cy="4955449"/>
          </a:xfrm>
          <a:prstGeom prst="rect">
            <a:avLst/>
          </a:prstGeom>
          <a:noFill/>
          <a:ln w="9525">
            <a:noFill/>
            <a:miter lim="800000"/>
            <a:headEnd/>
            <a:tailEnd/>
          </a:ln>
        </p:spPr>
      </p:pic>
      <p:sp>
        <p:nvSpPr>
          <p:cNvPr id="4" name="Titel 3"/>
          <p:cNvSpPr>
            <a:spLocks noGrp="1"/>
          </p:cNvSpPr>
          <p:nvPr>
            <p:ph type="title"/>
          </p:nvPr>
        </p:nvSpPr>
        <p:spPr>
          <a:xfrm>
            <a:off x="491642" y="230188"/>
            <a:ext cx="8442796" cy="791650"/>
          </a:xfrm>
        </p:spPr>
        <p:txBody>
          <a:bodyPr/>
          <a:lstStyle/>
          <a:p>
            <a:r>
              <a:rPr lang="nl-NL" dirty="0" smtClean="0"/>
              <a:t>Dag van de week</a:t>
            </a:r>
            <a:endParaRPr lang="nl-NL" dirty="0"/>
          </a:p>
        </p:txBody>
      </p:sp>
    </p:spTree>
    <p:custDataLst>
      <p:tags r:id="rId1"/>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3"/>
          <p:cNvSpPr txBox="1"/>
          <p:nvPr/>
        </p:nvSpPr>
        <p:spPr>
          <a:xfrm>
            <a:off x="142875" y="1196752"/>
            <a:ext cx="6552393" cy="1200329"/>
          </a:xfrm>
          <a:prstGeom prst="rect">
            <a:avLst/>
          </a:prstGeom>
          <a:noFill/>
        </p:spPr>
        <p:txBody>
          <a:bodyPr wrap="square">
            <a:spAutoFit/>
          </a:bodyPr>
          <a:lstStyle/>
          <a:p>
            <a:pPr marL="182563" indent="-182563">
              <a:buFont typeface="Arial" pitchFamily="34" charset="0"/>
              <a:buChar char="•"/>
              <a:defRPr/>
            </a:pPr>
            <a:r>
              <a:rPr lang="nl-NL" sz="2400" i="0" u="none" dirty="0" smtClean="0">
                <a:latin typeface="Arial" pitchFamily="34" charset="0"/>
                <a:cs typeface="Arial" pitchFamily="34" charset="0"/>
              </a:rPr>
              <a:t>Gebruik chemische middelen</a:t>
            </a:r>
          </a:p>
          <a:p>
            <a:pPr marL="182563" indent="-182563">
              <a:buFont typeface="Arial" pitchFamily="34" charset="0"/>
              <a:buChar char="•"/>
              <a:defRPr/>
            </a:pPr>
            <a:r>
              <a:rPr lang="nl-NL" sz="2400" i="0" u="none" dirty="0" smtClean="0">
                <a:latin typeface="Arial" pitchFamily="34" charset="0"/>
                <a:cs typeface="Arial" pitchFamily="34" charset="0"/>
              </a:rPr>
              <a:t>Via gastheren</a:t>
            </a:r>
          </a:p>
          <a:p>
            <a:pPr marL="182563" indent="-182563">
              <a:buFont typeface="Arial" pitchFamily="34" charset="0"/>
              <a:buChar char="•"/>
              <a:defRPr/>
            </a:pPr>
            <a:r>
              <a:rPr lang="nl-NL" sz="2400" dirty="0" smtClean="0">
                <a:latin typeface="Arial" pitchFamily="34" charset="0"/>
                <a:cs typeface="Arial" pitchFamily="34" charset="0"/>
              </a:rPr>
              <a:t>Via aanpassing leefomgeving teek</a:t>
            </a:r>
            <a:endParaRPr lang="nl-NL" sz="2400" b="0" i="0" u="none" dirty="0">
              <a:latin typeface="Arial" pitchFamily="34" charset="0"/>
              <a:cs typeface="Arial" pitchFamily="34" charset="0"/>
            </a:endParaRPr>
          </a:p>
        </p:txBody>
      </p:sp>
      <p:sp>
        <p:nvSpPr>
          <p:cNvPr id="7" name="Titel 6"/>
          <p:cNvSpPr>
            <a:spLocks noGrp="1"/>
          </p:cNvSpPr>
          <p:nvPr>
            <p:ph type="title"/>
          </p:nvPr>
        </p:nvSpPr>
        <p:spPr>
          <a:xfrm>
            <a:off x="491642" y="230188"/>
            <a:ext cx="8442796" cy="840125"/>
          </a:xfrm>
        </p:spPr>
        <p:txBody>
          <a:bodyPr/>
          <a:lstStyle/>
          <a:p>
            <a:r>
              <a:rPr lang="nl-NL" dirty="0" smtClean="0"/>
              <a:t>Preventie: Bestrijding van teken</a:t>
            </a:r>
            <a:endParaRPr lang="nl-NL" dirty="0"/>
          </a:p>
        </p:txBody>
      </p:sp>
    </p:spTree>
    <p:custDataLst>
      <p:tags r:id="rId1"/>
    </p:custDataLst>
    <p:extLst>
      <p:ext uri="{BB962C8B-B14F-4D97-AF65-F5344CB8AC3E}">
        <p14:creationId xmlns:p14="http://schemas.microsoft.com/office/powerpoint/2010/main" val="373917145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5" name="Picture 5" descr="Plastic4poster"/>
          <p:cNvPicPr>
            <a:picLocks noChangeAspect="1" noChangeArrowheads="1"/>
          </p:cNvPicPr>
          <p:nvPr/>
        </p:nvPicPr>
        <p:blipFill>
          <a:blip r:embed="rId4" cstate="screen"/>
          <a:srcRect/>
          <a:stretch>
            <a:fillRect/>
          </a:stretch>
        </p:blipFill>
        <p:spPr bwMode="auto">
          <a:xfrm>
            <a:off x="343813" y="1478776"/>
            <a:ext cx="4000500" cy="2571750"/>
          </a:xfrm>
          <a:prstGeom prst="rect">
            <a:avLst/>
          </a:prstGeom>
          <a:noFill/>
          <a:ln w="9525">
            <a:solidFill>
              <a:schemeClr val="tx1"/>
            </a:solidFill>
            <a:miter lim="800000"/>
            <a:headEnd/>
            <a:tailEnd/>
          </a:ln>
        </p:spPr>
      </p:pic>
      <p:pic>
        <p:nvPicPr>
          <p:cNvPr id="501766" name="Picture 6" descr="Deer4-poster"/>
          <p:cNvPicPr>
            <a:picLocks noChangeAspect="1" noChangeArrowheads="1"/>
          </p:cNvPicPr>
          <p:nvPr/>
        </p:nvPicPr>
        <p:blipFill>
          <a:blip r:embed="rId5" cstate="screen"/>
          <a:srcRect/>
          <a:stretch>
            <a:fillRect/>
          </a:stretch>
        </p:blipFill>
        <p:spPr bwMode="auto">
          <a:xfrm>
            <a:off x="4664988" y="1478776"/>
            <a:ext cx="4000500" cy="2571750"/>
          </a:xfrm>
          <a:prstGeom prst="rect">
            <a:avLst/>
          </a:prstGeom>
          <a:noFill/>
          <a:ln w="9525">
            <a:solidFill>
              <a:schemeClr val="tx1"/>
            </a:solidFill>
            <a:miter lim="800000"/>
            <a:headEnd/>
            <a:tailEnd/>
          </a:ln>
        </p:spPr>
      </p:pic>
      <p:sp>
        <p:nvSpPr>
          <p:cNvPr id="501769" name="Text Box 9"/>
          <p:cNvSpPr txBox="1">
            <a:spLocks noChangeArrowheads="1"/>
          </p:cNvSpPr>
          <p:nvPr/>
        </p:nvSpPr>
        <p:spPr bwMode="auto">
          <a:xfrm>
            <a:off x="343813" y="4287063"/>
            <a:ext cx="5510213" cy="457200"/>
          </a:xfrm>
          <a:prstGeom prst="rect">
            <a:avLst/>
          </a:prstGeom>
          <a:noFill/>
          <a:ln w="9525">
            <a:noFill/>
            <a:miter lim="800000"/>
            <a:headEnd/>
            <a:tailEnd/>
          </a:ln>
          <a:effectLst/>
        </p:spPr>
        <p:txBody>
          <a:bodyPr>
            <a:spAutoFit/>
          </a:bodyPr>
          <a:lstStyle/>
          <a:p>
            <a:pPr>
              <a:spcBef>
                <a:spcPct val="50000"/>
              </a:spcBef>
            </a:pPr>
            <a:r>
              <a:rPr lang="nl-NL" sz="2400" i="0" u="none"/>
              <a:t>Afschieten herten (“elemination”)</a:t>
            </a:r>
          </a:p>
        </p:txBody>
      </p:sp>
      <p:sp>
        <p:nvSpPr>
          <p:cNvPr id="501770" name="Text Box 10"/>
          <p:cNvSpPr txBox="1">
            <a:spLocks noChangeArrowheads="1"/>
          </p:cNvSpPr>
          <p:nvPr/>
        </p:nvSpPr>
        <p:spPr bwMode="auto">
          <a:xfrm>
            <a:off x="343813" y="5222101"/>
            <a:ext cx="5510213" cy="457200"/>
          </a:xfrm>
          <a:prstGeom prst="rect">
            <a:avLst/>
          </a:prstGeom>
          <a:noFill/>
          <a:ln w="9525">
            <a:noFill/>
            <a:miter lim="800000"/>
            <a:headEnd/>
            <a:tailEnd/>
          </a:ln>
          <a:effectLst/>
        </p:spPr>
        <p:txBody>
          <a:bodyPr>
            <a:spAutoFit/>
          </a:bodyPr>
          <a:lstStyle/>
          <a:p>
            <a:pPr>
              <a:spcBef>
                <a:spcPct val="50000"/>
              </a:spcBef>
            </a:pPr>
            <a:r>
              <a:rPr lang="nl-NL" sz="2400" i="0" u="none"/>
              <a:t>Verbranden vegetatie</a:t>
            </a:r>
          </a:p>
        </p:txBody>
      </p:sp>
      <p:pic>
        <p:nvPicPr>
          <p:cNvPr id="501772" name="Picture 12" descr="Forest%20Fire%202"/>
          <p:cNvPicPr>
            <a:picLocks noChangeAspect="1" noChangeArrowheads="1"/>
          </p:cNvPicPr>
          <p:nvPr/>
        </p:nvPicPr>
        <p:blipFill>
          <a:blip r:embed="rId6" cstate="screen"/>
          <a:srcRect/>
          <a:stretch>
            <a:fillRect/>
          </a:stretch>
        </p:blipFill>
        <p:spPr bwMode="auto">
          <a:xfrm>
            <a:off x="5817513" y="4142601"/>
            <a:ext cx="1717675" cy="1728787"/>
          </a:xfrm>
          <a:prstGeom prst="rect">
            <a:avLst/>
          </a:prstGeom>
          <a:noFill/>
        </p:spPr>
      </p:pic>
      <p:sp>
        <p:nvSpPr>
          <p:cNvPr id="10" name="Titel 9"/>
          <p:cNvSpPr>
            <a:spLocks noGrp="1"/>
          </p:cNvSpPr>
          <p:nvPr>
            <p:ph type="title"/>
          </p:nvPr>
        </p:nvSpPr>
        <p:spPr>
          <a:xfrm>
            <a:off x="491642" y="230188"/>
            <a:ext cx="8442796" cy="791650"/>
          </a:xfrm>
        </p:spPr>
        <p:txBody>
          <a:bodyPr/>
          <a:lstStyle/>
          <a:p>
            <a:r>
              <a:rPr lang="nl-NL" dirty="0" smtClean="0"/>
              <a:t>Technieken vooral in de VS</a:t>
            </a:r>
            <a:endParaRPr lang="nl-NL"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Text Box 4"/>
          <p:cNvSpPr txBox="1">
            <a:spLocks noChangeArrowheads="1"/>
          </p:cNvSpPr>
          <p:nvPr/>
        </p:nvSpPr>
        <p:spPr bwMode="auto">
          <a:xfrm>
            <a:off x="250825" y="981075"/>
            <a:ext cx="6180972" cy="4585871"/>
          </a:xfrm>
          <a:prstGeom prst="rect">
            <a:avLst/>
          </a:prstGeom>
          <a:noFill/>
          <a:ln w="9525">
            <a:noFill/>
            <a:miter lim="800000"/>
            <a:headEnd/>
            <a:tailEnd/>
          </a:ln>
          <a:effectLst/>
        </p:spPr>
        <p:txBody>
          <a:bodyPr wrap="square">
            <a:spAutoFit/>
          </a:bodyPr>
          <a:lstStyle/>
          <a:p>
            <a:pPr marL="263525" indent="-263525">
              <a:lnSpc>
                <a:spcPct val="120000"/>
              </a:lnSpc>
              <a:spcBef>
                <a:spcPct val="50000"/>
              </a:spcBef>
              <a:buFontTx/>
              <a:buChar char="•"/>
            </a:pPr>
            <a:r>
              <a:rPr lang="nl-NL" sz="2400" i="0" u="none" dirty="0"/>
              <a:t> </a:t>
            </a:r>
            <a:r>
              <a:rPr lang="nl-NL" sz="2400" i="0" u="none" dirty="0" smtClean="0"/>
              <a:t>Vaccinatie </a:t>
            </a:r>
            <a:r>
              <a:rPr lang="nl-NL" sz="2400" i="0" u="none" dirty="0"/>
              <a:t>herten </a:t>
            </a:r>
            <a:r>
              <a:rPr lang="nl-NL" sz="2400" i="0" u="none" dirty="0" smtClean="0"/>
              <a:t>en </a:t>
            </a:r>
            <a:r>
              <a:rPr lang="nl-NL" sz="2400" i="0" u="none" dirty="0"/>
              <a:t>/ of knaagdieren</a:t>
            </a:r>
          </a:p>
          <a:p>
            <a:pPr marL="263525" indent="-263525">
              <a:lnSpc>
                <a:spcPct val="120000"/>
              </a:lnSpc>
              <a:spcBef>
                <a:spcPct val="50000"/>
              </a:spcBef>
              <a:buFontTx/>
              <a:buChar char="•"/>
            </a:pPr>
            <a:r>
              <a:rPr lang="nl-NL" sz="2400" i="0" u="none" dirty="0"/>
              <a:t> </a:t>
            </a:r>
            <a:r>
              <a:rPr lang="nl-NL" sz="2400" i="0" u="none" dirty="0" smtClean="0"/>
              <a:t>Verbreden </a:t>
            </a:r>
            <a:r>
              <a:rPr lang="nl-NL" sz="2400" i="0" u="none" dirty="0"/>
              <a:t>wandelpaden, aanpassen </a:t>
            </a:r>
            <a:r>
              <a:rPr lang="nl-NL" sz="2400" i="0" u="none" dirty="0" smtClean="0"/>
              <a:t>picknickplaatsen etc.</a:t>
            </a:r>
            <a:endParaRPr lang="nl-NL" sz="2400" i="0" u="none" dirty="0"/>
          </a:p>
          <a:p>
            <a:pPr marL="263525" indent="-263525">
              <a:lnSpc>
                <a:spcPct val="120000"/>
              </a:lnSpc>
              <a:spcBef>
                <a:spcPct val="50000"/>
              </a:spcBef>
              <a:buFontTx/>
              <a:buChar char="•"/>
            </a:pPr>
            <a:r>
              <a:rPr lang="nl-NL" sz="2400" i="0" u="none" dirty="0"/>
              <a:t> </a:t>
            </a:r>
            <a:r>
              <a:rPr lang="nl-NL" sz="2400" i="0" u="none" dirty="0" smtClean="0"/>
              <a:t>Biologische </a:t>
            </a:r>
            <a:r>
              <a:rPr lang="nl-NL" sz="2400" i="0" u="none" dirty="0"/>
              <a:t>bestrijding?</a:t>
            </a:r>
          </a:p>
          <a:p>
            <a:pPr marL="263525" indent="-263525">
              <a:lnSpc>
                <a:spcPct val="120000"/>
              </a:lnSpc>
              <a:spcBef>
                <a:spcPct val="50000"/>
              </a:spcBef>
              <a:buFontTx/>
              <a:buChar char="•"/>
            </a:pPr>
            <a:r>
              <a:rPr lang="nl-NL" sz="2400" i="0" u="none" dirty="0"/>
              <a:t> </a:t>
            </a:r>
            <a:r>
              <a:rPr lang="nl-NL" sz="2400" i="0" u="none" dirty="0" smtClean="0"/>
              <a:t>Afweermiddelen </a:t>
            </a:r>
            <a:r>
              <a:rPr lang="nl-NL" sz="2400" i="0" u="none" dirty="0"/>
              <a:t>(DEET</a:t>
            </a:r>
            <a:r>
              <a:rPr lang="nl-NL" sz="2400" i="0" u="none" dirty="0" smtClean="0"/>
              <a:t>, </a:t>
            </a:r>
            <a:r>
              <a:rPr lang="nl-NL" sz="2400" i="0" u="none" dirty="0" err="1" smtClean="0"/>
              <a:t>Permethrine</a:t>
            </a:r>
            <a:r>
              <a:rPr lang="nl-NL" sz="2400" i="0" u="none" dirty="0" smtClean="0"/>
              <a:t> (Wetgeving!)) eventueel </a:t>
            </a:r>
            <a:r>
              <a:rPr lang="nl-NL" sz="2400" i="0" u="none" dirty="0"/>
              <a:t>op herten of knaagdieren (rol vogels?)</a:t>
            </a:r>
          </a:p>
          <a:p>
            <a:pPr marL="263525" indent="-263525">
              <a:lnSpc>
                <a:spcPct val="120000"/>
              </a:lnSpc>
              <a:spcBef>
                <a:spcPct val="50000"/>
              </a:spcBef>
              <a:buFontTx/>
              <a:buChar char="•"/>
            </a:pPr>
            <a:r>
              <a:rPr lang="nl-NL" sz="3200" i="0" u="none" dirty="0"/>
              <a:t>VOORLICHTING!!</a:t>
            </a:r>
          </a:p>
        </p:txBody>
      </p:sp>
      <p:sp>
        <p:nvSpPr>
          <p:cNvPr id="5" name="Titel 4"/>
          <p:cNvSpPr>
            <a:spLocks noGrp="1"/>
          </p:cNvSpPr>
          <p:nvPr>
            <p:ph type="title"/>
          </p:nvPr>
        </p:nvSpPr>
        <p:spPr>
          <a:xfrm>
            <a:off x="491642" y="230188"/>
            <a:ext cx="8442796" cy="791650"/>
          </a:xfrm>
        </p:spPr>
        <p:txBody>
          <a:bodyPr/>
          <a:lstStyle/>
          <a:p>
            <a:r>
              <a:rPr lang="nl-NL" dirty="0" smtClean="0"/>
              <a:t>Preventie: meer realistisch voor Nederland</a:t>
            </a:r>
            <a:endParaRPr lang="nl-NL"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27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7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7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27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27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563" y="849412"/>
            <a:ext cx="4506381"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8818" y="849412"/>
            <a:ext cx="471169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3831391"/>
            <a:ext cx="4468817" cy="3044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70841" y="3824761"/>
            <a:ext cx="4673160" cy="305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7"/>
          <p:cNvSpPr>
            <a:spLocks noGrp="1"/>
          </p:cNvSpPr>
          <p:nvPr>
            <p:ph type="title"/>
          </p:nvPr>
        </p:nvSpPr>
        <p:spPr>
          <a:xfrm>
            <a:off x="491642" y="230188"/>
            <a:ext cx="8442796" cy="791650"/>
          </a:xfrm>
        </p:spPr>
        <p:txBody>
          <a:bodyPr/>
          <a:lstStyle/>
          <a:p>
            <a:r>
              <a:rPr lang="nl-NL" dirty="0" smtClean="0"/>
              <a:t>Mogelijke onderzoeken</a:t>
            </a:r>
            <a:endParaRPr lang="nl-NL" dirty="0"/>
          </a:p>
        </p:txBody>
      </p:sp>
    </p:spTree>
    <p:custDataLst>
      <p:tags r:id="rId1"/>
    </p:custDataLst>
    <p:extLst>
      <p:ext uri="{BB962C8B-B14F-4D97-AF65-F5344CB8AC3E}">
        <p14:creationId xmlns:p14="http://schemas.microsoft.com/office/powerpoint/2010/main" val="30634218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Tekenrisico?</a:t>
            </a:r>
            <a:endParaRPr lang="nl-NL" dirty="0"/>
          </a:p>
        </p:txBody>
      </p:sp>
      <p:pic>
        <p:nvPicPr>
          <p:cNvPr id="1405954" name="Picture 2" descr="F:\Films\Fotos Arnold en Wichertje\2012-05-20 Arnold van Vliet\Arnold van Vliet 176.JPG"/>
          <p:cNvPicPr>
            <a:picLocks noChangeAspect="1" noChangeArrowheads="1"/>
          </p:cNvPicPr>
          <p:nvPr/>
        </p:nvPicPr>
        <p:blipFill>
          <a:blip r:embed="rId4" cstate="screen"/>
          <a:srcRect/>
          <a:stretch>
            <a:fillRect/>
          </a:stretch>
        </p:blipFill>
        <p:spPr bwMode="auto">
          <a:xfrm>
            <a:off x="0" y="972450"/>
            <a:ext cx="9144000" cy="588555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Tekenrisico?</a:t>
            </a:r>
            <a:endParaRPr lang="nl-NL" dirty="0"/>
          </a:p>
        </p:txBody>
      </p:sp>
      <p:pic>
        <p:nvPicPr>
          <p:cNvPr id="1406978" name="Picture 2" descr="F:\Films\Fotos Arnold en Wichertje\2012-05-20 Arnold van Vliet\Arnold van Vliet 180.JPG"/>
          <p:cNvPicPr>
            <a:picLocks noChangeAspect="1" noChangeArrowheads="1"/>
          </p:cNvPicPr>
          <p:nvPr/>
        </p:nvPicPr>
        <p:blipFill>
          <a:blip r:embed="rId4" cstate="screen"/>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Inrichten picknickplaatsen</a:t>
            </a:r>
            <a:endParaRPr lang="nl-NL" dirty="0"/>
          </a:p>
        </p:txBody>
      </p:sp>
      <p:pic>
        <p:nvPicPr>
          <p:cNvPr id="1408002" name="Picture 2" descr="F:\Films\Fotos Arnold en Wichertje\2012-05-20 Arnold van Vliet\Arnold van Vliet 215.JPG"/>
          <p:cNvPicPr>
            <a:picLocks noChangeAspect="1" noChangeArrowheads="1"/>
          </p:cNvPicPr>
          <p:nvPr/>
        </p:nvPicPr>
        <p:blipFill>
          <a:blip r:embed="rId4" cstate="screen"/>
          <a:srcRect/>
          <a:stretch>
            <a:fillRect/>
          </a:stretch>
        </p:blipFill>
        <p:spPr bwMode="auto">
          <a:xfrm>
            <a:off x="0" y="762000"/>
            <a:ext cx="9144000" cy="6096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34758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l="15937" t="10929" r="14152" b="5286"/>
          <a:stretch>
            <a:fillRect/>
          </a:stretch>
        </p:blipFill>
        <p:spPr bwMode="auto">
          <a:xfrm>
            <a:off x="-21390" y="0"/>
            <a:ext cx="9165389" cy="6865263"/>
          </a:xfrm>
          <a:prstGeom prst="rect">
            <a:avLst/>
          </a:prstGeom>
          <a:noFill/>
          <a:ln w="9525">
            <a:noFill/>
            <a:miter lim="800000"/>
            <a:headEnd/>
            <a:tailEnd/>
          </a:ln>
        </p:spPr>
      </p:pic>
      <p:pic>
        <p:nvPicPr>
          <p:cNvPr id="4"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l="32464"/>
          <a:stretch>
            <a:fillRect/>
          </a:stretch>
        </p:blipFill>
        <p:spPr bwMode="auto">
          <a:xfrm>
            <a:off x="6276814" y="0"/>
            <a:ext cx="2867186"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Inrichting picknickplaatsen</a:t>
            </a:r>
            <a:endParaRPr lang="nl-NL" dirty="0"/>
          </a:p>
        </p:txBody>
      </p:sp>
      <p:pic>
        <p:nvPicPr>
          <p:cNvPr id="1409026" name="Picture 2" descr="F:\Films\Fotos Arnold en Wichertje\2012-05-20 Arnold van Vliet\Arnold van Vliet 193.JPG"/>
          <p:cNvPicPr>
            <a:picLocks noChangeAspect="1" noChangeArrowheads="1"/>
          </p:cNvPicPr>
          <p:nvPr/>
        </p:nvPicPr>
        <p:blipFill>
          <a:blip r:embed="rId4" cstate="screen"/>
          <a:srcRect/>
          <a:stretch>
            <a:fillRect/>
          </a:stretch>
        </p:blipFill>
        <p:spPr bwMode="auto">
          <a:xfrm>
            <a:off x="0" y="762000"/>
            <a:ext cx="9144000" cy="6096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Preventie is complex</a:t>
            </a:r>
            <a:endParaRPr lang="nl-NL" dirty="0"/>
          </a:p>
        </p:txBody>
      </p:sp>
      <p:pic>
        <p:nvPicPr>
          <p:cNvPr id="1403906" name="Picture 2"/>
          <p:cNvPicPr>
            <a:picLocks noChangeAspect="1" noChangeArrowheads="1"/>
          </p:cNvPicPr>
          <p:nvPr/>
        </p:nvPicPr>
        <p:blipFill>
          <a:blip r:embed="rId4" cstate="screen"/>
          <a:srcRect/>
          <a:stretch>
            <a:fillRect/>
          </a:stretch>
        </p:blipFill>
        <p:spPr bwMode="auto">
          <a:xfrm>
            <a:off x="0" y="1100380"/>
            <a:ext cx="9183044" cy="4951708"/>
          </a:xfrm>
          <a:prstGeom prst="rect">
            <a:avLst/>
          </a:prstGeom>
          <a:solidFill>
            <a:schemeClr val="bg1"/>
          </a:solid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369888"/>
            <a:ext cx="8442796" cy="791650"/>
          </a:xfrm>
        </p:spPr>
        <p:txBody>
          <a:bodyPr/>
          <a:lstStyle/>
          <a:p>
            <a:r>
              <a:rPr lang="nl-NL" dirty="0" err="1" smtClean="0"/>
              <a:t>Tekenradar.nl</a:t>
            </a:r>
            <a:r>
              <a:rPr lang="nl-NL" dirty="0" smtClean="0"/>
              <a:t>: </a:t>
            </a:r>
            <a:r>
              <a:rPr lang="nl-NL" dirty="0" err="1" smtClean="0"/>
              <a:t>Tekenactiviteitsverwachting</a:t>
            </a:r>
            <a:endParaRPr lang="nl-NL" dirty="0"/>
          </a:p>
        </p:txBody>
      </p:sp>
      <p:pic>
        <p:nvPicPr>
          <p:cNvPr id="141517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0499" y="952500"/>
            <a:ext cx="9385075"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err="1" smtClean="0"/>
              <a:t>Tekenradar.nl</a:t>
            </a:r>
            <a:r>
              <a:rPr lang="nl-NL" dirty="0" smtClean="0"/>
              <a:t>: tekenbeten en rode kring</a:t>
            </a:r>
            <a:endParaRPr lang="nl-NL" dirty="0"/>
          </a:p>
        </p:txBody>
      </p:sp>
      <p:pic>
        <p:nvPicPr>
          <p:cNvPr id="141517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1068636"/>
            <a:ext cx="9144000" cy="578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6200000">
            <a:off x="1134939" y="-1134939"/>
            <a:ext cx="6874121"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330966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6" descr="Thick adventure 0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Text Box 4"/>
          <p:cNvSpPr txBox="1">
            <a:spLocks noChangeArrowheads="1"/>
          </p:cNvSpPr>
          <p:nvPr/>
        </p:nvSpPr>
        <p:spPr bwMode="auto">
          <a:xfrm>
            <a:off x="142875" y="3417352"/>
            <a:ext cx="4537075" cy="3416320"/>
          </a:xfrm>
          <a:prstGeom prst="rect">
            <a:avLst/>
          </a:prstGeom>
          <a:noFill/>
          <a:ln w="9525">
            <a:noFill/>
            <a:miter lim="800000"/>
            <a:headEnd/>
            <a:tailEnd/>
          </a:ln>
          <a:effectLst/>
        </p:spPr>
        <p:txBody>
          <a:bodyPr>
            <a:spAutoFit/>
          </a:bodyPr>
          <a:lstStyle/>
          <a:p>
            <a:pPr>
              <a:spcBef>
                <a:spcPct val="50000"/>
              </a:spcBef>
              <a:defRPr/>
            </a:pPr>
            <a:r>
              <a:rPr lang="nl-NL" sz="2400" i="0" u="none" dirty="0">
                <a:solidFill>
                  <a:schemeClr val="bg1"/>
                </a:solidFill>
                <a:effectLst>
                  <a:outerShdw blurRad="38100" dist="38100" dir="2700000" algn="tl">
                    <a:srgbClr val="C0C0C0"/>
                  </a:outerShdw>
                </a:effectLst>
                <a:latin typeface="Arial" charset="0"/>
              </a:rPr>
              <a:t>Contact:</a:t>
            </a:r>
          </a:p>
          <a:p>
            <a:pPr>
              <a:spcBef>
                <a:spcPct val="50000"/>
              </a:spcBef>
              <a:defRPr/>
            </a:pPr>
            <a:r>
              <a:rPr lang="nl-NL" sz="2400" dirty="0" smtClean="0">
                <a:solidFill>
                  <a:schemeClr val="bg1"/>
                </a:solidFill>
                <a:effectLst>
                  <a:outerShdw blurRad="38100" dist="38100" dir="2700000" algn="tl">
                    <a:srgbClr val="C0C0C0"/>
                  </a:outerShdw>
                </a:effectLst>
                <a:latin typeface="Arial" charset="0"/>
              </a:rPr>
              <a:t>Arnold van Vliet</a:t>
            </a:r>
            <a:r>
              <a:rPr lang="nl-NL" sz="2400" i="0" u="none" dirty="0">
                <a:solidFill>
                  <a:schemeClr val="bg1"/>
                </a:solidFill>
                <a:effectLst>
                  <a:outerShdw blurRad="38100" dist="38100" dir="2700000" algn="tl">
                    <a:srgbClr val="C0C0C0"/>
                  </a:outerShdw>
                </a:effectLst>
                <a:latin typeface="Arial" charset="0"/>
              </a:rPr>
              <a:t/>
            </a:r>
            <a:br>
              <a:rPr lang="nl-NL" sz="2400" i="0" u="none" dirty="0">
                <a:solidFill>
                  <a:schemeClr val="bg1"/>
                </a:solidFill>
                <a:effectLst>
                  <a:outerShdw blurRad="38100" dist="38100" dir="2700000" algn="tl">
                    <a:srgbClr val="C0C0C0"/>
                  </a:outerShdw>
                </a:effectLst>
                <a:latin typeface="Arial" charset="0"/>
              </a:rPr>
            </a:br>
            <a:r>
              <a:rPr lang="nl-NL" sz="2400" i="0" u="none" dirty="0">
                <a:solidFill>
                  <a:schemeClr val="bg1"/>
                </a:solidFill>
                <a:effectLst>
                  <a:outerShdw blurRad="38100" dist="38100" dir="2700000" algn="tl">
                    <a:srgbClr val="C0C0C0"/>
                  </a:outerShdw>
                </a:effectLst>
                <a:latin typeface="Arial" charset="0"/>
              </a:rPr>
              <a:t>Email: </a:t>
            </a:r>
            <a:r>
              <a:rPr lang="nl-NL" sz="2400" dirty="0" smtClean="0">
                <a:solidFill>
                  <a:schemeClr val="bg1"/>
                </a:solidFill>
                <a:effectLst>
                  <a:outerShdw blurRad="38100" dist="38100" dir="2700000" algn="tl">
                    <a:srgbClr val="C0C0C0"/>
                  </a:outerShdw>
                </a:effectLst>
                <a:latin typeface="Arial" charset="0"/>
              </a:rPr>
              <a:t>arnold.vanvliet@wur.nl</a:t>
            </a:r>
            <a:endParaRPr lang="nl-NL" sz="2400" i="0" u="none" dirty="0">
              <a:solidFill>
                <a:schemeClr val="bg1"/>
              </a:solidFill>
              <a:effectLst>
                <a:outerShdw blurRad="38100" dist="38100" dir="2700000" algn="tl">
                  <a:srgbClr val="C0C0C0"/>
                </a:outerShdw>
              </a:effectLst>
              <a:latin typeface="Arial" charset="0"/>
            </a:endParaRPr>
          </a:p>
          <a:p>
            <a:pPr>
              <a:spcBef>
                <a:spcPct val="50000"/>
              </a:spcBef>
              <a:defRPr/>
            </a:pPr>
            <a:r>
              <a:rPr lang="nl-NL" sz="2400" i="0" u="none" dirty="0">
                <a:solidFill>
                  <a:schemeClr val="bg1"/>
                </a:solidFill>
                <a:effectLst>
                  <a:outerShdw blurRad="38100" dist="38100" dir="2700000" algn="tl">
                    <a:srgbClr val="C0C0C0"/>
                  </a:outerShdw>
                </a:effectLst>
                <a:latin typeface="Arial" charset="0"/>
              </a:rPr>
              <a:t/>
            </a:r>
            <a:br>
              <a:rPr lang="nl-NL" sz="2400" i="0" u="none" dirty="0">
                <a:solidFill>
                  <a:schemeClr val="bg1"/>
                </a:solidFill>
                <a:effectLst>
                  <a:outerShdw blurRad="38100" dist="38100" dir="2700000" algn="tl">
                    <a:srgbClr val="C0C0C0"/>
                  </a:outerShdw>
                </a:effectLst>
                <a:latin typeface="Arial" charset="0"/>
              </a:rPr>
            </a:br>
            <a:r>
              <a:rPr lang="nl-NL" sz="2400" i="0" u="none" dirty="0" err="1" smtClean="0">
                <a:solidFill>
                  <a:schemeClr val="bg1"/>
                </a:solidFill>
                <a:effectLst>
                  <a:outerShdw blurRad="38100" dist="38100" dir="2700000" algn="tl">
                    <a:srgbClr val="C0C0C0"/>
                  </a:outerShdw>
                </a:effectLst>
                <a:latin typeface="Arial" charset="0"/>
              </a:rPr>
              <a:t>www.tekenradar.nl</a:t>
            </a:r>
            <a:r>
              <a:rPr lang="nl-NL" sz="2400" i="0" u="none" dirty="0" smtClean="0">
                <a:solidFill>
                  <a:schemeClr val="bg1"/>
                </a:solidFill>
                <a:effectLst>
                  <a:outerShdw blurRad="38100" dist="38100" dir="2700000" algn="tl">
                    <a:srgbClr val="C0C0C0"/>
                  </a:outerShdw>
                </a:effectLst>
                <a:latin typeface="Arial" charset="0"/>
              </a:rPr>
              <a:t/>
            </a:r>
            <a:br>
              <a:rPr lang="nl-NL" sz="2400" i="0" u="none" dirty="0" smtClean="0">
                <a:solidFill>
                  <a:schemeClr val="bg1"/>
                </a:solidFill>
                <a:effectLst>
                  <a:outerShdw blurRad="38100" dist="38100" dir="2700000" algn="tl">
                    <a:srgbClr val="C0C0C0"/>
                  </a:outerShdw>
                </a:effectLst>
                <a:latin typeface="Arial" charset="0"/>
              </a:rPr>
            </a:br>
            <a:r>
              <a:rPr lang="nl-NL" sz="2400" i="0" u="none" dirty="0" err="1" smtClean="0">
                <a:solidFill>
                  <a:schemeClr val="bg1"/>
                </a:solidFill>
                <a:effectLst>
                  <a:outerShdw blurRad="38100" dist="38100" dir="2700000" algn="tl">
                    <a:srgbClr val="C0C0C0"/>
                  </a:outerShdw>
                </a:effectLst>
                <a:latin typeface="Arial" charset="0"/>
              </a:rPr>
              <a:t>natuurkalender.nl</a:t>
            </a:r>
            <a:r>
              <a:rPr lang="nl-NL" sz="2400" i="0" u="none" dirty="0">
                <a:solidFill>
                  <a:schemeClr val="bg1"/>
                </a:solidFill>
                <a:effectLst>
                  <a:outerShdw blurRad="38100" dist="38100" dir="2700000" algn="tl">
                    <a:srgbClr val="C0C0C0"/>
                  </a:outerShdw>
                </a:effectLst>
                <a:latin typeface="Arial" charset="0"/>
              </a:rPr>
              <a:t/>
            </a:r>
            <a:br>
              <a:rPr lang="nl-NL" sz="2400" i="0" u="none" dirty="0">
                <a:solidFill>
                  <a:schemeClr val="bg1"/>
                </a:solidFill>
                <a:effectLst>
                  <a:outerShdw blurRad="38100" dist="38100" dir="2700000" algn="tl">
                    <a:srgbClr val="C0C0C0"/>
                  </a:outerShdw>
                </a:effectLst>
                <a:latin typeface="Arial" charset="0"/>
              </a:rPr>
            </a:br>
            <a:r>
              <a:rPr lang="nl-NL" sz="2400" i="0" u="none" dirty="0" err="1">
                <a:solidFill>
                  <a:schemeClr val="bg1"/>
                </a:solidFill>
                <a:effectLst>
                  <a:outerShdw blurRad="38100" dist="38100" dir="2700000" algn="tl">
                    <a:srgbClr val="C0C0C0"/>
                  </a:outerShdw>
                </a:effectLst>
                <a:latin typeface="Arial" charset="0"/>
              </a:rPr>
              <a:t>www.weekvandeteek.nl</a:t>
            </a:r>
            <a:r>
              <a:rPr lang="nl-NL" sz="2400" i="0" u="none" dirty="0">
                <a:solidFill>
                  <a:schemeClr val="bg1"/>
                </a:solidFill>
                <a:effectLst>
                  <a:outerShdw blurRad="38100" dist="38100" dir="2700000" algn="tl">
                    <a:srgbClr val="C0C0C0"/>
                  </a:outerShdw>
                </a:effectLst>
                <a:latin typeface="Arial" charset="0"/>
              </a:rPr>
              <a:t/>
            </a:r>
            <a:br>
              <a:rPr lang="nl-NL" sz="2400" i="0" u="none" dirty="0">
                <a:solidFill>
                  <a:schemeClr val="bg1"/>
                </a:solidFill>
                <a:effectLst>
                  <a:outerShdw blurRad="38100" dist="38100" dir="2700000" algn="tl">
                    <a:srgbClr val="C0C0C0"/>
                  </a:outerShdw>
                </a:effectLst>
                <a:latin typeface="Arial" charset="0"/>
              </a:rPr>
            </a:br>
            <a:r>
              <a:rPr lang="nl-NL" sz="2400" i="0" u="none" dirty="0" err="1">
                <a:solidFill>
                  <a:schemeClr val="bg1"/>
                </a:solidFill>
                <a:effectLst>
                  <a:outerShdw blurRad="38100" dist="38100" dir="2700000" algn="tl">
                    <a:srgbClr val="C0C0C0"/>
                  </a:outerShdw>
                </a:effectLst>
                <a:latin typeface="Arial" charset="0"/>
              </a:rPr>
              <a:t>www.natuurbericht.nl</a:t>
            </a:r>
            <a:endParaRPr lang="nl-NL" sz="2400" i="0" u="none" dirty="0">
              <a:solidFill>
                <a:schemeClr val="bg1"/>
              </a:solidFill>
              <a:effectLst>
                <a:outerShdw blurRad="38100" dist="38100" dir="2700000" algn="tl">
                  <a:srgbClr val="C0C0C0"/>
                </a:outerShdw>
              </a:effectLst>
              <a:latin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Schapenteek alle levensstadia cm Fedor Gassner sm2"/>
          <p:cNvPicPr>
            <a:picLocks noChangeAspect="1" noChangeArrowheads="1"/>
          </p:cNvPicPr>
          <p:nvPr/>
        </p:nvPicPr>
        <p:blipFill>
          <a:blip r:embed="rId4" cstate="screen"/>
          <a:srcRect/>
          <a:stretch>
            <a:fillRect/>
          </a:stretch>
        </p:blipFill>
        <p:spPr bwMode="auto">
          <a:xfrm>
            <a:off x="0" y="1063392"/>
            <a:ext cx="9144000" cy="5064265"/>
          </a:xfrm>
          <a:prstGeom prst="rect">
            <a:avLst/>
          </a:prstGeom>
          <a:noFill/>
          <a:ln w="9525">
            <a:solidFill>
              <a:schemeClr val="tx1"/>
            </a:solidFill>
            <a:miter lim="800000"/>
            <a:headEnd/>
            <a:tailEnd/>
          </a:ln>
        </p:spPr>
      </p:pic>
      <p:sp>
        <p:nvSpPr>
          <p:cNvPr id="9" name="Text Box 9"/>
          <p:cNvSpPr txBox="1">
            <a:spLocks noChangeArrowheads="1"/>
          </p:cNvSpPr>
          <p:nvPr/>
        </p:nvSpPr>
        <p:spPr bwMode="auto">
          <a:xfrm>
            <a:off x="260888" y="1247703"/>
            <a:ext cx="936625" cy="396875"/>
          </a:xfrm>
          <a:prstGeom prst="rect">
            <a:avLst/>
          </a:prstGeom>
          <a:noFill/>
          <a:ln w="9525">
            <a:noFill/>
            <a:miter lim="800000"/>
            <a:headEnd/>
            <a:tailEnd/>
          </a:ln>
        </p:spPr>
        <p:txBody>
          <a:bodyPr>
            <a:spAutoFit/>
          </a:bodyPr>
          <a:lstStyle/>
          <a:p>
            <a:pPr algn="ctr">
              <a:spcBef>
                <a:spcPct val="50000"/>
              </a:spcBef>
            </a:pPr>
            <a:r>
              <a:rPr lang="nl-NL" sz="2000" b="1" dirty="0" smtClean="0">
                <a:solidFill>
                  <a:srgbClr val="004C78"/>
                </a:solidFill>
              </a:rPr>
              <a:t>Larfje</a:t>
            </a:r>
            <a:endParaRPr lang="nl-NL" sz="2000" b="1" dirty="0">
              <a:solidFill>
                <a:srgbClr val="004C78"/>
              </a:solidFill>
            </a:endParaRPr>
          </a:p>
        </p:txBody>
      </p:sp>
      <p:sp>
        <p:nvSpPr>
          <p:cNvPr id="10" name="Text Box 10"/>
          <p:cNvSpPr txBox="1">
            <a:spLocks noChangeArrowheads="1"/>
          </p:cNvSpPr>
          <p:nvPr/>
        </p:nvSpPr>
        <p:spPr bwMode="auto">
          <a:xfrm>
            <a:off x="1266986" y="1247703"/>
            <a:ext cx="1174750" cy="396875"/>
          </a:xfrm>
          <a:prstGeom prst="rect">
            <a:avLst/>
          </a:prstGeom>
          <a:noFill/>
          <a:ln w="9525">
            <a:noFill/>
            <a:miter lim="800000"/>
            <a:headEnd/>
            <a:tailEnd/>
          </a:ln>
        </p:spPr>
        <p:txBody>
          <a:bodyPr>
            <a:spAutoFit/>
          </a:bodyPr>
          <a:lstStyle/>
          <a:p>
            <a:pPr algn="ctr">
              <a:spcBef>
                <a:spcPct val="50000"/>
              </a:spcBef>
            </a:pPr>
            <a:r>
              <a:rPr lang="nl-NL" sz="2000" b="1" dirty="0" smtClean="0">
                <a:solidFill>
                  <a:srgbClr val="004C78"/>
                </a:solidFill>
              </a:rPr>
              <a:t>Nimf</a:t>
            </a:r>
            <a:endParaRPr lang="nl-NL" sz="2000" b="1" dirty="0">
              <a:solidFill>
                <a:srgbClr val="004C78"/>
              </a:solidFill>
            </a:endParaRPr>
          </a:p>
        </p:txBody>
      </p:sp>
      <p:sp>
        <p:nvSpPr>
          <p:cNvPr id="11" name="Text Box 11"/>
          <p:cNvSpPr txBox="1">
            <a:spLocks noChangeArrowheads="1"/>
          </p:cNvSpPr>
          <p:nvPr/>
        </p:nvSpPr>
        <p:spPr bwMode="auto">
          <a:xfrm>
            <a:off x="2878056" y="1216707"/>
            <a:ext cx="2089150" cy="707886"/>
          </a:xfrm>
          <a:prstGeom prst="rect">
            <a:avLst/>
          </a:prstGeom>
          <a:noFill/>
          <a:ln w="9525">
            <a:noFill/>
            <a:miter lim="800000"/>
            <a:headEnd/>
            <a:tailEnd/>
          </a:ln>
        </p:spPr>
        <p:txBody>
          <a:bodyPr>
            <a:spAutoFit/>
          </a:bodyPr>
          <a:lstStyle/>
          <a:p>
            <a:pPr algn="ctr">
              <a:spcBef>
                <a:spcPct val="50000"/>
              </a:spcBef>
            </a:pPr>
            <a:r>
              <a:rPr lang="nl-NL" sz="2000" b="1" dirty="0" smtClean="0">
                <a:solidFill>
                  <a:srgbClr val="004C78"/>
                </a:solidFill>
              </a:rPr>
              <a:t>Volwassen mannetje</a:t>
            </a:r>
            <a:endParaRPr lang="nl-NL" sz="2000" b="1" dirty="0">
              <a:solidFill>
                <a:srgbClr val="004C78"/>
              </a:solidFill>
            </a:endParaRPr>
          </a:p>
        </p:txBody>
      </p:sp>
      <p:sp>
        <p:nvSpPr>
          <p:cNvPr id="12" name="Text Box 12"/>
          <p:cNvSpPr txBox="1">
            <a:spLocks noChangeArrowheads="1"/>
          </p:cNvSpPr>
          <p:nvPr/>
        </p:nvSpPr>
        <p:spPr bwMode="auto">
          <a:xfrm>
            <a:off x="6145536" y="1216706"/>
            <a:ext cx="2027237" cy="707886"/>
          </a:xfrm>
          <a:prstGeom prst="rect">
            <a:avLst/>
          </a:prstGeom>
          <a:noFill/>
          <a:ln w="9525">
            <a:noFill/>
            <a:miter lim="800000"/>
            <a:headEnd/>
            <a:tailEnd/>
          </a:ln>
        </p:spPr>
        <p:txBody>
          <a:bodyPr>
            <a:spAutoFit/>
          </a:bodyPr>
          <a:lstStyle/>
          <a:p>
            <a:pPr algn="ctr">
              <a:spcBef>
                <a:spcPct val="50000"/>
              </a:spcBef>
            </a:pPr>
            <a:r>
              <a:rPr lang="nl-NL" sz="2000" b="1" dirty="0" smtClean="0">
                <a:solidFill>
                  <a:srgbClr val="004C78"/>
                </a:solidFill>
              </a:rPr>
              <a:t>Volwassen vrouwtje</a:t>
            </a:r>
            <a:endParaRPr lang="nl-NL" sz="2000" b="1" dirty="0">
              <a:solidFill>
                <a:srgbClr val="004C78"/>
              </a:solidFill>
            </a:endParaRPr>
          </a:p>
        </p:txBody>
      </p:sp>
      <p:sp>
        <p:nvSpPr>
          <p:cNvPr id="13" name="Titel 12"/>
          <p:cNvSpPr>
            <a:spLocks noGrp="1"/>
          </p:cNvSpPr>
          <p:nvPr>
            <p:ph type="title"/>
          </p:nvPr>
        </p:nvSpPr>
        <p:spPr>
          <a:xfrm>
            <a:off x="491642" y="230188"/>
            <a:ext cx="8442796" cy="791650"/>
          </a:xfrm>
        </p:spPr>
        <p:txBody>
          <a:bodyPr/>
          <a:lstStyle/>
          <a:p>
            <a:r>
              <a:rPr lang="nl-NL" dirty="0" smtClean="0"/>
              <a:t>Levensstadia teek</a:t>
            </a:r>
            <a:endParaRPr lang="nl-NL" dirty="0"/>
          </a:p>
        </p:txBody>
      </p:sp>
    </p:spTree>
    <p:custDataLst>
      <p:tags r:id="rId1"/>
    </p:custDataLst>
    <p:extLst>
      <p:ext uri="{BB962C8B-B14F-4D97-AF65-F5344CB8AC3E}">
        <p14:creationId xmlns:p14="http://schemas.microsoft.com/office/powerpoint/2010/main" val="176183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Hoe jaagt een teek?</a:t>
            </a:r>
            <a:endParaRPr lang="nl-NL" dirty="0"/>
          </a:p>
        </p:txBody>
      </p:sp>
      <p:pic>
        <p:nvPicPr>
          <p:cNvPr id="1351682" name="Picture 2"/>
          <p:cNvPicPr>
            <a:picLocks noChangeAspect="1" noChangeArrowheads="1"/>
          </p:cNvPicPr>
          <p:nvPr/>
        </p:nvPicPr>
        <p:blipFill>
          <a:blip r:embed="rId4" cstate="screen"/>
          <a:srcRect/>
          <a:stretch>
            <a:fillRect/>
          </a:stretch>
        </p:blipFill>
        <p:spPr bwMode="auto">
          <a:xfrm>
            <a:off x="478510" y="1137742"/>
            <a:ext cx="8417517" cy="4937594"/>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2" y="230188"/>
            <a:ext cx="8442796" cy="791650"/>
          </a:xfrm>
        </p:spPr>
        <p:txBody>
          <a:bodyPr/>
          <a:lstStyle/>
          <a:p>
            <a:r>
              <a:rPr lang="nl-NL" dirty="0" smtClean="0"/>
              <a:t>Het bestek van de teek</a:t>
            </a:r>
            <a:endParaRPr lang="nl-NL" dirty="0"/>
          </a:p>
        </p:txBody>
      </p:sp>
      <p:pic>
        <p:nvPicPr>
          <p:cNvPr id="1290242" name="Picture 2"/>
          <p:cNvPicPr>
            <a:picLocks noChangeAspect="1" noChangeArrowheads="1"/>
          </p:cNvPicPr>
          <p:nvPr/>
        </p:nvPicPr>
        <p:blipFill>
          <a:blip r:embed="rId4" cstate="screen"/>
          <a:srcRect/>
          <a:stretch>
            <a:fillRect/>
          </a:stretch>
        </p:blipFill>
        <p:spPr bwMode="auto">
          <a:xfrm>
            <a:off x="108485" y="1106745"/>
            <a:ext cx="8896027" cy="5087052"/>
          </a:xfrm>
          <a:prstGeom prst="rect">
            <a:avLst/>
          </a:prstGeom>
          <a:noFill/>
          <a:ln w="9525">
            <a:noFill/>
            <a:miter lim="800000"/>
            <a:headEnd/>
            <a:tailEnd/>
          </a:ln>
        </p:spPr>
      </p:pic>
      <p:sp>
        <p:nvSpPr>
          <p:cNvPr id="9" name="Rechthoek 8"/>
          <p:cNvSpPr/>
          <p:nvPr/>
        </p:nvSpPr>
        <p:spPr>
          <a:xfrm>
            <a:off x="4015605" y="6282002"/>
            <a:ext cx="2848600" cy="369332"/>
          </a:xfrm>
          <a:prstGeom prst="rect">
            <a:avLst/>
          </a:prstGeom>
        </p:spPr>
        <p:txBody>
          <a:bodyPr wrap="none">
            <a:spAutoFit/>
          </a:bodyPr>
          <a:lstStyle/>
          <a:p>
            <a:r>
              <a:rPr lang="nl-NL" dirty="0" smtClean="0"/>
              <a:t>EM foto’s: Adriaan van </a:t>
            </a:r>
            <a:r>
              <a:rPr lang="nl-NL" dirty="0" err="1" smtClean="0"/>
              <a:t>Aelst</a:t>
            </a:r>
            <a:endParaRPr lang="nl-NL" dirty="0"/>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Gastheren van de teek</a:t>
            </a:r>
            <a:endParaRPr lang="nl-NL" dirty="0"/>
          </a:p>
        </p:txBody>
      </p:sp>
      <p:pic>
        <p:nvPicPr>
          <p:cNvPr id="1356802" name="Picture 2"/>
          <p:cNvPicPr>
            <a:picLocks noChangeAspect="1" noChangeArrowheads="1"/>
          </p:cNvPicPr>
          <p:nvPr/>
        </p:nvPicPr>
        <p:blipFill>
          <a:blip r:embed="rId4" cstate="screen"/>
          <a:srcRect/>
          <a:stretch>
            <a:fillRect/>
          </a:stretch>
        </p:blipFill>
        <p:spPr bwMode="auto">
          <a:xfrm>
            <a:off x="5176433" y="1015544"/>
            <a:ext cx="3487119" cy="2744492"/>
          </a:xfrm>
          <a:prstGeom prst="rect">
            <a:avLst/>
          </a:prstGeom>
          <a:noFill/>
          <a:ln w="9525">
            <a:noFill/>
            <a:miter lim="800000"/>
            <a:headEnd/>
            <a:tailEnd/>
          </a:ln>
        </p:spPr>
      </p:pic>
      <p:pic>
        <p:nvPicPr>
          <p:cNvPr id="1356803" name="Picture 3"/>
          <p:cNvPicPr>
            <a:picLocks noChangeAspect="1" noChangeArrowheads="1"/>
          </p:cNvPicPr>
          <p:nvPr/>
        </p:nvPicPr>
        <p:blipFill>
          <a:blip r:embed="rId5" cstate="screen"/>
          <a:srcRect/>
          <a:stretch>
            <a:fillRect/>
          </a:stretch>
        </p:blipFill>
        <p:spPr bwMode="auto">
          <a:xfrm>
            <a:off x="0" y="1064368"/>
            <a:ext cx="4680488" cy="3008886"/>
          </a:xfrm>
          <a:prstGeom prst="rect">
            <a:avLst/>
          </a:prstGeom>
          <a:noFill/>
          <a:ln w="9525">
            <a:noFill/>
            <a:miter lim="800000"/>
            <a:headEnd/>
            <a:tailEnd/>
          </a:ln>
        </p:spPr>
      </p:pic>
      <p:pic>
        <p:nvPicPr>
          <p:cNvPr id="1356805"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80488" y="3803722"/>
            <a:ext cx="4463512" cy="3054277"/>
          </a:xfrm>
          <a:prstGeom prst="rect">
            <a:avLst/>
          </a:prstGeom>
          <a:noFill/>
          <a:ln w="9525">
            <a:noFill/>
            <a:miter lim="800000"/>
            <a:headEnd/>
            <a:tailEnd/>
          </a:ln>
        </p:spPr>
      </p:pic>
      <p:sp>
        <p:nvSpPr>
          <p:cNvPr id="7" name="Rechthoek 6"/>
          <p:cNvSpPr/>
          <p:nvPr/>
        </p:nvSpPr>
        <p:spPr>
          <a:xfrm>
            <a:off x="4669972" y="6488668"/>
            <a:ext cx="1291892" cy="369332"/>
          </a:xfrm>
          <a:prstGeom prst="rect">
            <a:avLst/>
          </a:prstGeom>
        </p:spPr>
        <p:txBody>
          <a:bodyPr wrap="none">
            <a:spAutoFit/>
          </a:bodyPr>
          <a:lstStyle/>
          <a:p>
            <a:r>
              <a:rPr lang="nl-NL" dirty="0" smtClean="0">
                <a:solidFill>
                  <a:schemeClr val="bg1"/>
                </a:solidFill>
              </a:rPr>
              <a:t>K. Van Kleef</a:t>
            </a:r>
            <a:endParaRPr lang="nl-NL" dirty="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nl-NL" dirty="0" smtClean="0"/>
              <a:t>Muizen zijn een belangrijke gastheer</a:t>
            </a:r>
            <a:endParaRPr lang="nl-NL" dirty="0"/>
          </a:p>
        </p:txBody>
      </p:sp>
      <p:pic>
        <p:nvPicPr>
          <p:cNvPr id="13578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l="18941" t="24429" r="17232" b="15593"/>
          <a:stretch>
            <a:fillRect/>
          </a:stretch>
        </p:blipFill>
        <p:spPr bwMode="auto">
          <a:xfrm>
            <a:off x="263471" y="1102039"/>
            <a:ext cx="8663553" cy="508819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5"/>
  <p:tag name="CUSTOMGRIDBACKCOLOR" val="-2830136"/>
  <p:tag name="DISPLAYDEVICENUMBER" val="True"/>
  <p:tag name="POLLINGCYCLE" val="2"/>
  <p:tag name="ALLOWUSERFEEDBACK" val="False"/>
  <p:tag name="ADVANCEDSETTINGSVIEW" val="True"/>
  <p:tag name="PRRESPONSE2" val="9"/>
  <p:tag name="PRRESPONSE9" val="2"/>
  <p:tag name="SAVECSVWITHSESSION" val="Fals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5"/>
  <p:tag name="USESCHEMECOLORS" val="True"/>
  <p:tag name="INCLUDENONRESPONDERS" val="False"/>
  <p:tag name="FIBDISPLAYRESULTS" val="True"/>
  <p:tag name="ALWAYSOPENPOLL" val="False"/>
  <p:tag name="RESPCOUNTERFORMAT" val="0"/>
  <p:tag name="RACEANIMATIONSPEED" val="3"/>
  <p:tag name="GRIDOPACITY" val="90"/>
  <p:tag name="REALTIMEBACKUPPATH" val="M:\My Documents"/>
  <p:tag name="PRRESPONSE6" val="5"/>
  <p:tag name="NUMRESPONSES" val="1"/>
  <p:tag name="DEFAULTNUMTEAMS" val="5"/>
  <p:tag name="MULTIRESPDIVISOR" val="1"/>
  <p:tag name="TPVERSION" val="2008"/>
  <p:tag name="RACEENDPOINTS" val="100"/>
  <p:tag name="CHARTCOLORS" val="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 name="POWERPOINTVERSION" val="14.0"/>
  <p:tag name="LUIDIAENABLED" val="False"/>
  <p:tag name="EXPANDSHOWBAR" val="True"/>
  <p:tag name="TASKPANEKEY" val="a479a17c-2bf2-4056-bb36-69ea7a5a60e6"/>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11208</TotalTime>
  <Words>722</Words>
  <Application>Microsoft Office PowerPoint</Application>
  <PresentationFormat>On-screen Show (4:3)</PresentationFormat>
  <Paragraphs>149</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Wageningen UR</vt:lpstr>
      <vt:lpstr>Hoe voorkom je tekenbeten en de  ziekte van Lyme?</vt:lpstr>
      <vt:lpstr>Inhoud</vt:lpstr>
      <vt:lpstr>PowerPoint Presentation</vt:lpstr>
      <vt:lpstr>PowerPoint Presentation</vt:lpstr>
      <vt:lpstr>Levensstadia teek</vt:lpstr>
      <vt:lpstr>Hoe jaagt een teek?</vt:lpstr>
      <vt:lpstr>Het bestek van de teek</vt:lpstr>
      <vt:lpstr>Gastheren van de teek</vt:lpstr>
      <vt:lpstr>Muizen zijn een belangrijke gastheer</vt:lpstr>
      <vt:lpstr>Volgezogen teken</vt:lpstr>
      <vt:lpstr>Paring</vt:lpstr>
      <vt:lpstr>PowerPoint Presentation</vt:lpstr>
      <vt:lpstr>Levenscyclus teek en Borrelia</vt:lpstr>
      <vt:lpstr>Tekenonderzoek Wageningen University</vt:lpstr>
      <vt:lpstr>PowerPoint Presentation</vt:lpstr>
      <vt:lpstr>Populatieverloop teken</vt:lpstr>
      <vt:lpstr>Verschijningsvormen erythema migrans</vt:lpstr>
      <vt:lpstr>Ziekte van Lyme</vt:lpstr>
      <vt:lpstr>Ontwikkeling jaarlijks aantal Lyme gevallen</vt:lpstr>
      <vt:lpstr>Ontwikkeling aantal Lyme gevallen </vt:lpstr>
      <vt:lpstr>Internationaal perspectief</vt:lpstr>
      <vt:lpstr>Ontwikkeling jaarlijks aantal Lyme gevallen</vt:lpstr>
      <vt:lpstr>Andere ziekteverwekkers in teken</vt:lpstr>
      <vt:lpstr>TBE verspreiding in Europa</vt:lpstr>
      <vt:lpstr>Risico’s bij hoveniers en groenvoorziening</vt:lpstr>
      <vt:lpstr>Persoonlijke bescherming</vt:lpstr>
      <vt:lpstr>Preventie is mogelijk maar kennis ontbreekt</vt:lpstr>
      <vt:lpstr>Omgeving waar mensen gebeten worden</vt:lpstr>
      <vt:lpstr>Percentage tekenbeten per activiteit</vt:lpstr>
      <vt:lpstr>Leeftijd van de mensen die gebeten zijn</vt:lpstr>
      <vt:lpstr>Relatie tussen leeftijd en omgeving</vt:lpstr>
      <vt:lpstr>Dag van de week</vt:lpstr>
      <vt:lpstr>Preventie: Bestrijding van teken</vt:lpstr>
      <vt:lpstr>Technieken vooral in de VS</vt:lpstr>
      <vt:lpstr>Preventie: meer realistisch voor Nederland</vt:lpstr>
      <vt:lpstr>Mogelijke onderzoeken</vt:lpstr>
      <vt:lpstr>Tekenrisico?</vt:lpstr>
      <vt:lpstr>Tekenrisico?</vt:lpstr>
      <vt:lpstr>Inrichten picknickplaatsen</vt:lpstr>
      <vt:lpstr>Inrichting picknickplaatsen</vt:lpstr>
      <vt:lpstr>Preventie is complex</vt:lpstr>
      <vt:lpstr>Tekenradar.nl: Tekenactiviteitsverwachting</vt:lpstr>
      <vt:lpstr>Tekenradar.nl: tekenbeten en rode kring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Vliet, Arnold van</cp:lastModifiedBy>
  <cp:revision>653</cp:revision>
  <dcterms:created xsi:type="dcterms:W3CDTF">2011-09-29T08:30:03Z</dcterms:created>
  <dcterms:modified xsi:type="dcterms:W3CDTF">2014-06-16T21:00:10Z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WHNL.pptx</vt:lpwstr>
  </property>
</Properties>
</file>